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9"/>
  </p:notesMasterIdLst>
  <p:sldIdLst>
    <p:sldId id="359" r:id="rId2"/>
    <p:sldId id="368" r:id="rId3"/>
    <p:sldId id="297" r:id="rId4"/>
    <p:sldId id="259" r:id="rId5"/>
    <p:sldId id="298" r:id="rId6"/>
    <p:sldId id="305" r:id="rId7"/>
    <p:sldId id="263" r:id="rId8"/>
    <p:sldId id="358" r:id="rId9"/>
    <p:sldId id="265" r:id="rId10"/>
    <p:sldId id="372" r:id="rId11"/>
    <p:sldId id="299" r:id="rId12"/>
    <p:sldId id="383" r:id="rId13"/>
    <p:sldId id="323" r:id="rId14"/>
    <p:sldId id="266" r:id="rId15"/>
    <p:sldId id="306" r:id="rId16"/>
    <p:sldId id="300" r:id="rId17"/>
    <p:sldId id="301" r:id="rId18"/>
    <p:sldId id="302" r:id="rId19"/>
    <p:sldId id="373" r:id="rId20"/>
    <p:sldId id="303" r:id="rId21"/>
    <p:sldId id="315" r:id="rId22"/>
    <p:sldId id="316" r:id="rId23"/>
    <p:sldId id="324" r:id="rId24"/>
    <p:sldId id="317" r:id="rId25"/>
    <p:sldId id="365" r:id="rId26"/>
    <p:sldId id="362" r:id="rId27"/>
    <p:sldId id="269" r:id="rId28"/>
    <p:sldId id="261" r:id="rId29"/>
    <p:sldId id="320" r:id="rId30"/>
    <p:sldId id="374" r:id="rId31"/>
    <p:sldId id="325" r:id="rId32"/>
    <p:sldId id="327" r:id="rId33"/>
    <p:sldId id="270" r:id="rId34"/>
    <p:sldId id="371" r:id="rId35"/>
    <p:sldId id="375" r:id="rId36"/>
    <p:sldId id="376" r:id="rId37"/>
    <p:sldId id="377" r:id="rId38"/>
    <p:sldId id="276" r:id="rId39"/>
    <p:sldId id="328" r:id="rId40"/>
    <p:sldId id="379" r:id="rId41"/>
    <p:sldId id="378" r:id="rId42"/>
    <p:sldId id="380" r:id="rId43"/>
    <p:sldId id="361" r:id="rId44"/>
    <p:sldId id="364" r:id="rId45"/>
    <p:sldId id="331" r:id="rId46"/>
    <p:sldId id="341" r:id="rId47"/>
    <p:sldId id="330" r:id="rId48"/>
    <p:sldId id="332" r:id="rId49"/>
    <p:sldId id="307" r:id="rId50"/>
    <p:sldId id="357" r:id="rId51"/>
    <p:sldId id="335" r:id="rId52"/>
    <p:sldId id="366" r:id="rId53"/>
    <p:sldId id="360" r:id="rId54"/>
    <p:sldId id="336" r:id="rId55"/>
    <p:sldId id="339" r:id="rId56"/>
    <p:sldId id="337" r:id="rId57"/>
    <p:sldId id="355" r:id="rId58"/>
    <p:sldId id="369" r:id="rId59"/>
    <p:sldId id="382" r:id="rId60"/>
    <p:sldId id="350" r:id="rId61"/>
    <p:sldId id="288" r:id="rId62"/>
    <p:sldId id="400" r:id="rId63"/>
    <p:sldId id="399" r:id="rId64"/>
    <p:sldId id="395" r:id="rId65"/>
    <p:sldId id="398" r:id="rId66"/>
    <p:sldId id="396" r:id="rId67"/>
    <p:sldId id="397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0303" autoAdjust="0"/>
  </p:normalViewPr>
  <p:slideViewPr>
    <p:cSldViewPr>
      <p:cViewPr varScale="1">
        <p:scale>
          <a:sx n="127" d="100"/>
          <a:sy n="127" d="100"/>
        </p:scale>
        <p:origin x="-19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B9F5A36-344C-1B44-B93F-806D6FF173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1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Russian_SFSR" TargetMode="External"/><Relationship Id="rId12" Type="http://schemas.openxmlformats.org/officeDocument/2006/relationships/hyperlink" Target="http://en.wikipedia.org/wiki/Ukrainian_SSR" TargetMode="External"/><Relationship Id="rId13" Type="http://schemas.openxmlformats.org/officeDocument/2006/relationships/hyperlink" Target="http://en.wikipedia.org/wiki/Chernobyl_disaster%23cite_note-6" TargetMode="External"/><Relationship Id="rId14" Type="http://schemas.openxmlformats.org/officeDocument/2006/relationships/hyperlink" Target="http://en.wikipedia.org/wiki/Chernobyl_disaster%23cite_note-7" TargetMode="External"/><Relationship Id="rId15" Type="http://schemas.openxmlformats.org/officeDocument/2006/relationships/hyperlink" Target="http://en.wikipedia.org/wiki/Chernobyl_disaster%23cite_note-8" TargetMode="External"/><Relationship Id="rId16" Type="http://schemas.openxmlformats.org/officeDocument/2006/relationships/hyperlink" Target="http://en.wikipedia.org/wiki/Chernobyl_disaster%23cite_note-IAEA-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Relationship Id="rId3" Type="http://schemas.openxmlformats.org/officeDocument/2006/relationships/hyperlink" Target="http://en.wikipedia.org/wiki/Pripyat" TargetMode="External"/><Relationship Id="rId4" Type="http://schemas.openxmlformats.org/officeDocument/2006/relationships/hyperlink" Target="http://en.wikipedia.org/wiki/Belarusian_SSR" TargetMode="External"/><Relationship Id="rId5" Type="http://schemas.openxmlformats.org/officeDocument/2006/relationships/hyperlink" Target="http://en.wikipedia.org/wiki/Dnieper" TargetMode="External"/><Relationship Id="rId6" Type="http://schemas.openxmlformats.org/officeDocument/2006/relationships/hyperlink" Target="http://en.wikipedia.org/wiki/Graphite" TargetMode="External"/><Relationship Id="rId7" Type="http://schemas.openxmlformats.org/officeDocument/2006/relationships/hyperlink" Target="http://en.wikipedia.org/wiki/Neutron_moderator" TargetMode="External"/><Relationship Id="rId8" Type="http://schemas.openxmlformats.org/officeDocument/2006/relationships/hyperlink" Target="http://en.wikipedia.org/wiki/Chernobyl_disaster%23cite_note-5" TargetMode="External"/><Relationship Id="rId9" Type="http://schemas.openxmlformats.org/officeDocument/2006/relationships/hyperlink" Target="http://en.wikipedia.org/wiki/Fallout" TargetMode="External"/><Relationship Id="rId10" Type="http://schemas.openxmlformats.org/officeDocument/2006/relationships/hyperlink" Target="http://en.wikipedia.org/wiki/Soviet_Union" TargetMode="External"/></Relationships>
</file>

<file path=ppt/notesSlides/_rels/notesSlide15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Russian_SFSR" TargetMode="External"/><Relationship Id="rId12" Type="http://schemas.openxmlformats.org/officeDocument/2006/relationships/hyperlink" Target="http://en.wikipedia.org/wiki/Ukrainian_SSR" TargetMode="External"/><Relationship Id="rId13" Type="http://schemas.openxmlformats.org/officeDocument/2006/relationships/hyperlink" Target="http://en.wikipedia.org/wiki/Chernobyl_disaster%23cite_note-6" TargetMode="External"/><Relationship Id="rId14" Type="http://schemas.openxmlformats.org/officeDocument/2006/relationships/hyperlink" Target="http://en.wikipedia.org/wiki/Chernobyl_disaster%23cite_note-7" TargetMode="External"/><Relationship Id="rId15" Type="http://schemas.openxmlformats.org/officeDocument/2006/relationships/hyperlink" Target="http://en.wikipedia.org/wiki/Chernobyl_disaster%23cite_note-8" TargetMode="External"/><Relationship Id="rId16" Type="http://schemas.openxmlformats.org/officeDocument/2006/relationships/hyperlink" Target="http://en.wikipedia.org/wiki/Chernobyl_disaster%23cite_note-IAEA-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Relationship Id="rId3" Type="http://schemas.openxmlformats.org/officeDocument/2006/relationships/hyperlink" Target="http://en.wikipedia.org/wiki/Pripyat" TargetMode="External"/><Relationship Id="rId4" Type="http://schemas.openxmlformats.org/officeDocument/2006/relationships/hyperlink" Target="http://en.wikipedia.org/wiki/Belarusian_SSR" TargetMode="External"/><Relationship Id="rId5" Type="http://schemas.openxmlformats.org/officeDocument/2006/relationships/hyperlink" Target="http://en.wikipedia.org/wiki/Dnieper" TargetMode="External"/><Relationship Id="rId6" Type="http://schemas.openxmlformats.org/officeDocument/2006/relationships/hyperlink" Target="http://en.wikipedia.org/wiki/Graphite" TargetMode="External"/><Relationship Id="rId7" Type="http://schemas.openxmlformats.org/officeDocument/2006/relationships/hyperlink" Target="http://en.wikipedia.org/wiki/Neutron_moderator" TargetMode="External"/><Relationship Id="rId8" Type="http://schemas.openxmlformats.org/officeDocument/2006/relationships/hyperlink" Target="http://en.wikipedia.org/wiki/Chernobyl_disaster%23cite_note-5" TargetMode="External"/><Relationship Id="rId9" Type="http://schemas.openxmlformats.org/officeDocument/2006/relationships/hyperlink" Target="http://en.wikipedia.org/wiki/Fallout" TargetMode="External"/><Relationship Id="rId10" Type="http://schemas.openxmlformats.org/officeDocument/2006/relationships/hyperlink" Target="http://en.wikipedia.org/wiki/Soviet_Union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Non-ionizing</a:t>
            </a:r>
            <a:r>
              <a:rPr lang="en-US" baseline="0" dirty="0" smtClean="0"/>
              <a:t> radiation is not energetic enough to transfer its energy to human tissue.  An example is radio waves.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62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Cs137</a:t>
            </a:r>
            <a:r>
              <a:rPr lang="en-US" b="1" dirty="0" smtClean="0"/>
              <a:t> </a:t>
            </a:r>
            <a:r>
              <a:rPr lang="en-US" dirty="0" smtClean="0"/>
              <a:t>– moisture gauges, flow</a:t>
            </a:r>
            <a:r>
              <a:rPr lang="en-US" baseline="0" dirty="0" smtClean="0"/>
              <a:t> gauges, thickness gauges, cancer</a:t>
            </a:r>
          </a:p>
          <a:p>
            <a:r>
              <a:rPr lang="en-US" baseline="0" dirty="0" smtClean="0"/>
              <a:t>Rubidium – purple fireworks, thermoelectric generators, laser cooling and Bose-Einstein condensation devices</a:t>
            </a:r>
          </a:p>
          <a:p>
            <a:r>
              <a:rPr lang="en-US" baseline="0" dirty="0" smtClean="0"/>
              <a:t>Thallium – optics, </a:t>
            </a:r>
            <a:r>
              <a:rPr lang="en-US" baseline="0" dirty="0" err="1" smtClean="0"/>
              <a:t>photoresistors</a:t>
            </a:r>
            <a:r>
              <a:rPr lang="en-US" baseline="0" dirty="0" smtClean="0"/>
              <a:t>, superconductors for magnetic propulsion or MRI, stress test</a:t>
            </a:r>
          </a:p>
          <a:p>
            <a:r>
              <a:rPr lang="en-US" baseline="0" dirty="0" smtClean="0"/>
              <a:t>Phosphorous 32 – nuclear medicine, biochemistry labs (to trace </a:t>
            </a:r>
            <a:r>
              <a:rPr lang="en-US" baseline="0" dirty="0" err="1" smtClean="0"/>
              <a:t>Phos</a:t>
            </a:r>
            <a:r>
              <a:rPr lang="en-US" baseline="0" dirty="0" smtClean="0"/>
              <a:t>)</a:t>
            </a:r>
          </a:p>
          <a:p>
            <a:r>
              <a:rPr lang="en-US" b="1" baseline="0" dirty="0" smtClean="0"/>
              <a:t>Radium </a:t>
            </a:r>
            <a:r>
              <a:rPr lang="en-US" baseline="0" dirty="0" smtClean="0"/>
              <a:t>– industrial radiography devices (</a:t>
            </a:r>
            <a:r>
              <a:rPr lang="en-US" baseline="0" dirty="0" err="1" smtClean="0"/>
              <a:t>xrays</a:t>
            </a:r>
            <a:r>
              <a:rPr lang="en-US" baseline="0" dirty="0" smtClean="0"/>
              <a:t> to check welds)</a:t>
            </a:r>
          </a:p>
          <a:p>
            <a:r>
              <a:rPr lang="en-US" b="1" baseline="0" dirty="0" smtClean="0"/>
              <a:t>Strontium 90 </a:t>
            </a:r>
            <a:r>
              <a:rPr lang="en-US" baseline="0" dirty="0" smtClean="0"/>
              <a:t>– thickness gauges, power supply for space vehicles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0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Yttrium –</a:t>
            </a:r>
            <a:r>
              <a:rPr lang="en-US" baseline="0" dirty="0" smtClean="0"/>
              <a:t> TV picture tubes, catalyst in </a:t>
            </a:r>
            <a:r>
              <a:rPr lang="en-US" baseline="0" dirty="0" err="1" smtClean="0"/>
              <a:t>ehtylene</a:t>
            </a:r>
            <a:r>
              <a:rPr lang="en-US" baseline="0" dirty="0" smtClean="0"/>
              <a:t> polymerization, high performance spark plugs, gas mantles, adhered to monoclonal antibodies for lymphoma, leukemia, pancreatic, and bone cancers</a:t>
            </a:r>
          </a:p>
          <a:p>
            <a:r>
              <a:rPr lang="en-US" baseline="0" dirty="0" smtClean="0"/>
              <a:t>Americium – smoke detectors, gauges, thickness gauges, nondestructive testing of materials/machinery</a:t>
            </a:r>
          </a:p>
          <a:p>
            <a:r>
              <a:rPr lang="en-US" baseline="0" dirty="0" smtClean="0"/>
              <a:t>Tritium – aircraft and commercial exit signs, luminous gauges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0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 abdomen = 10 </a:t>
            </a:r>
            <a:r>
              <a:rPr lang="en-US" dirty="0" err="1" smtClean="0"/>
              <a:t>mSv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95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cancer death rate is 30%, so being</a:t>
            </a:r>
            <a:r>
              <a:rPr lang="en-US" baseline="0" dirty="0" smtClean="0"/>
              <a:t> struck by a dirty bomb may make that risk 31%.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4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disaster began during a systems test on Saturday, 26 April 1986 at reactor number four of the Chernobyl plant, which is near the city of </a:t>
            </a:r>
            <a:r>
              <a:rPr lang="en-US" dirty="0" err="1" smtClean="0">
                <a:effectLst/>
                <a:hlinkClick r:id="rId3" tooltip="Pripyat"/>
              </a:rPr>
              <a:t>Pripyat</a:t>
            </a:r>
            <a:r>
              <a:rPr lang="en-US" dirty="0" smtClean="0">
                <a:effectLst/>
              </a:rPr>
              <a:t> and in proximity to the administrative border with </a:t>
            </a:r>
            <a:r>
              <a:rPr lang="en-US" dirty="0" smtClean="0">
                <a:effectLst/>
                <a:hlinkClick r:id="rId4" tooltip="Belarusian SSR"/>
              </a:rPr>
              <a:t>Belarus</a:t>
            </a:r>
            <a:r>
              <a:rPr lang="en-US" dirty="0" smtClean="0">
                <a:effectLst/>
              </a:rPr>
              <a:t> and the </a:t>
            </a:r>
            <a:r>
              <a:rPr lang="en-US" dirty="0" smtClean="0">
                <a:effectLst/>
                <a:hlinkClick r:id="rId5" tooltip="Dnieper"/>
              </a:rPr>
              <a:t>Dnieper</a:t>
            </a:r>
            <a:r>
              <a:rPr lang="en-US" dirty="0" smtClean="0">
                <a:effectLst/>
              </a:rPr>
              <a:t> river. There was a sudden and unexpected power surge, and when an emergency shutdown was attempted, an exponentially larger spike in power output occurred, which led to a reactor vessel rupture and a series of steam explosions. These events exposed the </a:t>
            </a:r>
            <a:r>
              <a:rPr lang="en-US" dirty="0" smtClean="0">
                <a:effectLst/>
                <a:hlinkClick r:id="rId6" tooltip="Graphite"/>
              </a:rPr>
              <a:t>graphite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hlinkClick r:id="rId7" tooltip="Neutron moderator"/>
              </a:rPr>
              <a:t>moderator</a:t>
            </a:r>
            <a:r>
              <a:rPr lang="en-US" dirty="0" smtClean="0">
                <a:effectLst/>
              </a:rPr>
              <a:t> of the reactor to air, causing it to ignite.</a:t>
            </a:r>
            <a:r>
              <a:rPr lang="en-US" baseline="30000" dirty="0" smtClean="0">
                <a:effectLst/>
                <a:hlinkClick r:id="rId8"/>
              </a:rPr>
              <a:t>[5]</a:t>
            </a:r>
            <a:r>
              <a:rPr lang="en-US" dirty="0" smtClean="0">
                <a:effectLst/>
              </a:rPr>
              <a:t> The resulting fire sent a plume of highly radioactive </a:t>
            </a:r>
            <a:r>
              <a:rPr lang="en-US" dirty="0" smtClean="0">
                <a:effectLst/>
                <a:hlinkClick r:id="rId9" tooltip="Fallout"/>
              </a:rPr>
              <a:t>fallout</a:t>
            </a:r>
            <a:r>
              <a:rPr lang="en-US" dirty="0" smtClean="0">
                <a:effectLst/>
              </a:rPr>
              <a:t> into the atmosphere and over an extensive geographical area, including </a:t>
            </a:r>
            <a:r>
              <a:rPr lang="en-US" dirty="0" err="1" smtClean="0">
                <a:effectLst/>
              </a:rPr>
              <a:t>Pripyat</a:t>
            </a:r>
            <a:r>
              <a:rPr lang="en-US" dirty="0" smtClean="0">
                <a:effectLst/>
              </a:rPr>
              <a:t>. The plume drifted over large parts of the western </a:t>
            </a:r>
            <a:r>
              <a:rPr lang="en-US" dirty="0" smtClean="0">
                <a:effectLst/>
                <a:hlinkClick r:id="rId10" tooltip="Soviet Union"/>
              </a:rPr>
              <a:t>Soviet Union</a:t>
            </a:r>
            <a:r>
              <a:rPr lang="en-US" dirty="0" smtClean="0">
                <a:effectLst/>
              </a:rPr>
              <a:t> and Europe. From 1986 to 2000, 350,400 people were evacuated and resettled from the most severely contaminated areas of Belarus, </a:t>
            </a:r>
            <a:r>
              <a:rPr lang="en-US" dirty="0" smtClean="0">
                <a:effectLst/>
                <a:hlinkClick r:id="rId11" tooltip="Russian SFSR"/>
              </a:rPr>
              <a:t>Russia</a:t>
            </a:r>
            <a:r>
              <a:rPr lang="en-US" dirty="0" smtClean="0">
                <a:effectLst/>
              </a:rPr>
              <a:t>, and </a:t>
            </a:r>
            <a:r>
              <a:rPr lang="en-US" dirty="0" smtClean="0">
                <a:effectLst/>
                <a:hlinkClick r:id="rId12" tooltip="Ukrainian SSR"/>
              </a:rPr>
              <a:t>Ukraine</a:t>
            </a:r>
            <a:r>
              <a:rPr lang="en-US" dirty="0" smtClean="0">
                <a:effectLst/>
              </a:rPr>
              <a:t>.</a:t>
            </a:r>
            <a:r>
              <a:rPr lang="en-US" baseline="30000" dirty="0" smtClean="0">
                <a:effectLst/>
                <a:hlinkClick r:id="rId13"/>
              </a:rPr>
              <a:t>[6]</a:t>
            </a:r>
            <a:r>
              <a:rPr lang="en-US" baseline="30000" dirty="0" smtClean="0">
                <a:effectLst/>
                <a:hlinkClick r:id="rId14"/>
              </a:rPr>
              <a:t>[7]</a:t>
            </a:r>
            <a:r>
              <a:rPr lang="en-US" dirty="0" smtClean="0">
                <a:effectLst/>
              </a:rPr>
              <a:t> According to official post-Soviet data,</a:t>
            </a:r>
            <a:r>
              <a:rPr lang="en-US" baseline="30000" dirty="0" smtClean="0">
                <a:effectLst/>
                <a:hlinkClick r:id="rId15"/>
              </a:rPr>
              <a:t>[8]</a:t>
            </a:r>
            <a:r>
              <a:rPr lang="en-US" baseline="30000" dirty="0" smtClean="0">
                <a:effectLst/>
                <a:hlinkClick r:id="rId16"/>
              </a:rPr>
              <a:t>[9]</a:t>
            </a:r>
            <a:r>
              <a:rPr lang="en-US" dirty="0" smtClean="0">
                <a:effectLst/>
              </a:rPr>
              <a:t> about 60% of the fallout landed in Belarus.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6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disaster began during a systems test on Saturday, 26 April 1986 at reactor number four of the Chernobyl plant, which is near the city of </a:t>
            </a:r>
            <a:r>
              <a:rPr lang="en-US" dirty="0" err="1" smtClean="0">
                <a:effectLst/>
                <a:hlinkClick r:id="rId3" tooltip="Pripyat"/>
              </a:rPr>
              <a:t>Pripyat</a:t>
            </a:r>
            <a:r>
              <a:rPr lang="en-US" dirty="0" smtClean="0">
                <a:effectLst/>
              </a:rPr>
              <a:t> and in proximity to the administrative border with </a:t>
            </a:r>
            <a:r>
              <a:rPr lang="en-US" dirty="0" smtClean="0">
                <a:effectLst/>
                <a:hlinkClick r:id="rId4" tooltip="Belarusian SSR"/>
              </a:rPr>
              <a:t>Belarus</a:t>
            </a:r>
            <a:r>
              <a:rPr lang="en-US" dirty="0" smtClean="0">
                <a:effectLst/>
              </a:rPr>
              <a:t> and the </a:t>
            </a:r>
            <a:r>
              <a:rPr lang="en-US" dirty="0" smtClean="0">
                <a:effectLst/>
                <a:hlinkClick r:id="rId5" tooltip="Dnieper"/>
              </a:rPr>
              <a:t>Dnieper</a:t>
            </a:r>
            <a:r>
              <a:rPr lang="en-US" dirty="0" smtClean="0">
                <a:effectLst/>
              </a:rPr>
              <a:t> river. There was a sudden and unexpected power surge, and when an emergency shutdown was attempted, an exponentially larger spike in power output occurred, which led to a reactor vessel rupture and a series of steam explosions. These events exposed the </a:t>
            </a:r>
            <a:r>
              <a:rPr lang="en-US" dirty="0" smtClean="0">
                <a:effectLst/>
                <a:hlinkClick r:id="rId6" tooltip="Graphite"/>
              </a:rPr>
              <a:t>graphite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hlinkClick r:id="rId7" tooltip="Neutron moderator"/>
              </a:rPr>
              <a:t>moderator</a:t>
            </a:r>
            <a:r>
              <a:rPr lang="en-US" dirty="0" smtClean="0">
                <a:effectLst/>
              </a:rPr>
              <a:t> of the reactor to air, causing it to ignite.</a:t>
            </a:r>
            <a:r>
              <a:rPr lang="en-US" baseline="30000" dirty="0" smtClean="0">
                <a:effectLst/>
                <a:hlinkClick r:id="rId8"/>
              </a:rPr>
              <a:t>[5]</a:t>
            </a:r>
            <a:r>
              <a:rPr lang="en-US" dirty="0" smtClean="0">
                <a:effectLst/>
              </a:rPr>
              <a:t> The resulting fire sent a plume of highly radioactive </a:t>
            </a:r>
            <a:r>
              <a:rPr lang="en-US" dirty="0" smtClean="0">
                <a:effectLst/>
                <a:hlinkClick r:id="rId9" tooltip="Fallout"/>
              </a:rPr>
              <a:t>fallout</a:t>
            </a:r>
            <a:r>
              <a:rPr lang="en-US" dirty="0" smtClean="0">
                <a:effectLst/>
              </a:rPr>
              <a:t> into the atmosphere and over an extensive geographical area, including </a:t>
            </a:r>
            <a:r>
              <a:rPr lang="en-US" dirty="0" err="1" smtClean="0">
                <a:effectLst/>
              </a:rPr>
              <a:t>Pripyat</a:t>
            </a:r>
            <a:r>
              <a:rPr lang="en-US" dirty="0" smtClean="0">
                <a:effectLst/>
              </a:rPr>
              <a:t>. The plume drifted over large parts of the western </a:t>
            </a:r>
            <a:r>
              <a:rPr lang="en-US" dirty="0" smtClean="0">
                <a:effectLst/>
                <a:hlinkClick r:id="rId10" tooltip="Soviet Union"/>
              </a:rPr>
              <a:t>Soviet Union</a:t>
            </a:r>
            <a:r>
              <a:rPr lang="en-US" dirty="0" smtClean="0">
                <a:effectLst/>
              </a:rPr>
              <a:t> and Europe. From 1986 to 2000, 350,400 people were evacuated and resettled from the most severely contaminated areas of Belarus, </a:t>
            </a:r>
            <a:r>
              <a:rPr lang="en-US" dirty="0" smtClean="0">
                <a:effectLst/>
                <a:hlinkClick r:id="rId11" tooltip="Russian SFSR"/>
              </a:rPr>
              <a:t>Russia</a:t>
            </a:r>
            <a:r>
              <a:rPr lang="en-US" dirty="0" smtClean="0">
                <a:effectLst/>
              </a:rPr>
              <a:t>, and </a:t>
            </a:r>
            <a:r>
              <a:rPr lang="en-US" dirty="0" smtClean="0">
                <a:effectLst/>
                <a:hlinkClick r:id="rId12" tooltip="Ukrainian SSR"/>
              </a:rPr>
              <a:t>Ukraine</a:t>
            </a:r>
            <a:r>
              <a:rPr lang="en-US" dirty="0" smtClean="0">
                <a:effectLst/>
              </a:rPr>
              <a:t>.</a:t>
            </a:r>
            <a:r>
              <a:rPr lang="en-US" baseline="30000" dirty="0" smtClean="0">
                <a:effectLst/>
                <a:hlinkClick r:id="rId13"/>
              </a:rPr>
              <a:t>[6]</a:t>
            </a:r>
            <a:r>
              <a:rPr lang="en-US" baseline="30000" dirty="0" smtClean="0">
                <a:effectLst/>
                <a:hlinkClick r:id="rId14"/>
              </a:rPr>
              <a:t>[7]</a:t>
            </a:r>
            <a:r>
              <a:rPr lang="en-US" dirty="0" smtClean="0">
                <a:effectLst/>
              </a:rPr>
              <a:t> According to official post-Soviet data,</a:t>
            </a:r>
            <a:r>
              <a:rPr lang="en-US" baseline="30000" dirty="0" smtClean="0">
                <a:effectLst/>
                <a:hlinkClick r:id="rId15"/>
              </a:rPr>
              <a:t>[8]</a:t>
            </a:r>
            <a:r>
              <a:rPr lang="en-US" baseline="30000" dirty="0" smtClean="0">
                <a:effectLst/>
                <a:hlinkClick r:id="rId16"/>
              </a:rPr>
              <a:t>[9]</a:t>
            </a:r>
            <a:r>
              <a:rPr lang="en-US" dirty="0" smtClean="0">
                <a:effectLst/>
              </a:rPr>
              <a:t> about 60% of the fallout landed in Belarus.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6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Pyrophoric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ingites</a:t>
            </a:r>
            <a:r>
              <a:rPr lang="en-US" baseline="0" dirty="0" smtClean="0"/>
              <a:t> spontaneously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</a:t>
            </a:r>
            <a:r>
              <a:rPr lang="en-US" baseline="0" dirty="0" smtClean="0"/>
              <a:t> and beta are commonly discharged from radioisotopes</a:t>
            </a:r>
          </a:p>
          <a:p>
            <a:r>
              <a:rPr lang="en-US" baseline="0" dirty="0" smtClean="0"/>
              <a:t>Neutrons are typically only seen after nuclear fission – so a nuclear detonation or at a nuclear power facility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Xrays</a:t>
            </a:r>
            <a:r>
              <a:rPr lang="en-US" baseline="0" dirty="0" smtClean="0"/>
              <a:t> and gamma rays are the same thing.  They only differ in how they are created. Once emitted, there is no difference.</a:t>
            </a:r>
          </a:p>
          <a:p>
            <a:r>
              <a:rPr lang="en-US" baseline="0" dirty="0" smtClean="0"/>
              <a:t>Gamma radiation is emitted by unstable radioisotopes</a:t>
            </a:r>
          </a:p>
          <a:p>
            <a:r>
              <a:rPr lang="en-US" baseline="0" dirty="0" err="1" smtClean="0"/>
              <a:t>Xrays</a:t>
            </a:r>
            <a:r>
              <a:rPr lang="en-US" baseline="0" dirty="0" smtClean="0"/>
              <a:t> are emitted when an </a:t>
            </a:r>
            <a:r>
              <a:rPr lang="en-US" baseline="0" dirty="0" err="1" smtClean="0"/>
              <a:t>xray</a:t>
            </a:r>
            <a:r>
              <a:rPr lang="en-US" baseline="0" dirty="0" smtClean="0"/>
              <a:t> machine accelerates electrons through a large voltage and collides them into a heavy metal object.  The collision/deceleration of electrons, produces and emits </a:t>
            </a:r>
            <a:r>
              <a:rPr lang="en-US" baseline="0" dirty="0" err="1" smtClean="0"/>
              <a:t>xrays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Roentgen</a:t>
            </a:r>
            <a:r>
              <a:rPr lang="en-US" baseline="0" dirty="0" smtClean="0"/>
              <a:t> – unit for measuring the amount of radiation produced </a:t>
            </a:r>
          </a:p>
          <a:p>
            <a:r>
              <a:rPr lang="en-US" baseline="0" dirty="0" smtClean="0"/>
              <a:t>Rad – absorbed dose of radiation</a:t>
            </a:r>
          </a:p>
          <a:p>
            <a:r>
              <a:rPr lang="en-US" baseline="0" dirty="0" smtClean="0"/>
              <a:t>Rem – corrects for different types of radiation b/c they have different effects on biological tissue</a:t>
            </a:r>
          </a:p>
          <a:p>
            <a:r>
              <a:rPr lang="en-US" baseline="0" dirty="0" smtClean="0"/>
              <a:t>	a given number of Gray (or </a:t>
            </a:r>
            <a:r>
              <a:rPr lang="en-US" baseline="0" dirty="0" err="1" smtClean="0"/>
              <a:t>rads</a:t>
            </a:r>
            <a:r>
              <a:rPr lang="en-US" baseline="0" dirty="0" smtClean="0"/>
              <a:t>) of </a:t>
            </a:r>
            <a:r>
              <a:rPr lang="en-US" baseline="0" dirty="0" err="1" smtClean="0"/>
              <a:t>xrays</a:t>
            </a:r>
            <a:r>
              <a:rPr lang="en-US" baseline="0" dirty="0" smtClean="0"/>
              <a:t> produce less cellular damage than alpha particles do.  The higher the energy or size, the higher the biological effect</a:t>
            </a:r>
          </a:p>
          <a:p>
            <a:r>
              <a:rPr lang="en-US" baseline="0" dirty="0" smtClean="0"/>
              <a:t>	Q = Quality factor = correction factor for different radiation types</a:t>
            </a:r>
          </a:p>
          <a:p>
            <a:r>
              <a:rPr lang="en-US" baseline="0" dirty="0" smtClean="0"/>
              <a:t>		1 = </a:t>
            </a:r>
            <a:r>
              <a:rPr lang="en-US" baseline="0" dirty="0" err="1" smtClean="0"/>
              <a:t>xrays</a:t>
            </a:r>
            <a:r>
              <a:rPr lang="en-US" baseline="0" dirty="0" smtClean="0"/>
              <a:t>, beta, gamma radiation, </a:t>
            </a:r>
            <a:r>
              <a:rPr lang="en-US" baseline="0" dirty="0" err="1" smtClean="0"/>
              <a:t>xradiation</a:t>
            </a:r>
            <a:endParaRPr lang="en-US" baseline="0" dirty="0" smtClean="0"/>
          </a:p>
          <a:p>
            <a:r>
              <a:rPr lang="en-US" baseline="0" dirty="0" smtClean="0"/>
              <a:t>		20 = alpha particles</a:t>
            </a:r>
          </a:p>
          <a:p>
            <a:r>
              <a:rPr lang="en-US" baseline="0" dirty="0" smtClean="0"/>
              <a:t>		5 = neutrons</a:t>
            </a:r>
          </a:p>
          <a:p>
            <a:r>
              <a:rPr lang="en-US" baseline="0" dirty="0" smtClean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LET radiation (e.g.</a:t>
            </a:r>
            <a:r>
              <a:rPr lang="en-US" baseline="0" dirty="0" smtClean="0"/>
              <a:t> alpha particles) are larger and more likely to collide with tissue and transfer energy.  They more likely will cause direct DNA damage b/c they are more likely to directly collide with DNA.</a:t>
            </a:r>
          </a:p>
          <a:p>
            <a:r>
              <a:rPr lang="en-US" baseline="0" dirty="0" smtClean="0"/>
              <a:t>Low LET radiation (</a:t>
            </a:r>
            <a:r>
              <a:rPr lang="en-US" baseline="0" dirty="0" err="1" smtClean="0"/>
              <a:t>xray</a:t>
            </a:r>
            <a:r>
              <a:rPr lang="en-US" baseline="0" dirty="0" smtClean="0"/>
              <a:t>, gamma, electrons) are less likely to collide directly with DNA, but cause indirect damage by colliding with other, more common molecules (e.g. water), to produce reactive species</a:t>
            </a:r>
          </a:p>
          <a:p>
            <a:r>
              <a:rPr lang="en-US" baseline="0" dirty="0" smtClean="0"/>
              <a:t>	water -&gt; hydroxyl radical (OH.) and causes </a:t>
            </a:r>
            <a:r>
              <a:rPr lang="en-US" baseline="0" dirty="0" err="1" smtClean="0"/>
              <a:t>molectular</a:t>
            </a:r>
            <a:r>
              <a:rPr lang="en-US" baseline="0" dirty="0" smtClean="0"/>
              <a:t> damage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7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Historically, there is &gt; 100%</a:t>
            </a:r>
            <a:r>
              <a:rPr lang="en-US" baseline="0" dirty="0" smtClean="0"/>
              <a:t> mortality with exposures &gt; 10Gy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Historically, there is &gt; 100%</a:t>
            </a:r>
            <a:r>
              <a:rPr lang="en-US" baseline="0" dirty="0" smtClean="0"/>
              <a:t> mortality </a:t>
            </a:r>
            <a:r>
              <a:rPr lang="en-US" baseline="0" smtClean="0"/>
              <a:t>with exposures &gt; 10Gy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Historically, there is &gt; 100%</a:t>
            </a:r>
            <a:r>
              <a:rPr lang="en-US" baseline="0" dirty="0" smtClean="0"/>
              <a:t> mortality </a:t>
            </a:r>
            <a:r>
              <a:rPr lang="en-US" baseline="0" smtClean="0"/>
              <a:t>with exposures &gt; 10Gy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Historically, there is &gt; 100%</a:t>
            </a:r>
            <a:r>
              <a:rPr lang="en-US" baseline="0" dirty="0" smtClean="0"/>
              <a:t> mortality </a:t>
            </a:r>
            <a:r>
              <a:rPr lang="en-US" baseline="0" smtClean="0"/>
              <a:t>with exposures &gt; 10Gy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F5A36-344C-1B44-B93F-806D6FF1733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147459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460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147461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2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3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4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5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6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>
                  <a:gd name="T0" fmla="*/ 982 w 2296"/>
                  <a:gd name="T1" fmla="*/ 1061 h 1469"/>
                  <a:gd name="T2" fmla="*/ 1357 w 2296"/>
                  <a:gd name="T3" fmla="*/ 1012 h 1469"/>
                  <a:gd name="T4" fmla="*/ 1666 w 2296"/>
                  <a:gd name="T5" fmla="*/ 957 h 1469"/>
                  <a:gd name="T6" fmla="*/ 1916 w 2296"/>
                  <a:gd name="T7" fmla="*/ 897 h 1469"/>
                  <a:gd name="T8" fmla="*/ 2100 w 2296"/>
                  <a:gd name="T9" fmla="*/ 832 h 1469"/>
                  <a:gd name="T10" fmla="*/ 2220 w 2296"/>
                  <a:gd name="T11" fmla="*/ 756 h 1469"/>
                  <a:gd name="T12" fmla="*/ 2285 w 2296"/>
                  <a:gd name="T13" fmla="*/ 669 h 1469"/>
                  <a:gd name="T14" fmla="*/ 2290 w 2296"/>
                  <a:gd name="T15" fmla="*/ 560 h 1469"/>
                  <a:gd name="T16" fmla="*/ 2241 w 2296"/>
                  <a:gd name="T17" fmla="*/ 457 h 1469"/>
                  <a:gd name="T18" fmla="*/ 2144 w 2296"/>
                  <a:gd name="T19" fmla="*/ 364 h 1469"/>
                  <a:gd name="T20" fmla="*/ 2008 w 2296"/>
                  <a:gd name="T21" fmla="*/ 277 h 1469"/>
                  <a:gd name="T22" fmla="*/ 1769 w 2296"/>
                  <a:gd name="T23" fmla="*/ 157 h 1469"/>
                  <a:gd name="T24" fmla="*/ 1612 w 2296"/>
                  <a:gd name="T25" fmla="*/ 92 h 1469"/>
                  <a:gd name="T26" fmla="*/ 1476 w 2296"/>
                  <a:gd name="T27" fmla="*/ 43 h 1469"/>
                  <a:gd name="T28" fmla="*/ 1384 w 2296"/>
                  <a:gd name="T29" fmla="*/ 10 h 1469"/>
                  <a:gd name="T30" fmla="*/ 1346 w 2296"/>
                  <a:gd name="T31" fmla="*/ 0 h 1469"/>
                  <a:gd name="T32" fmla="*/ 1655 w 2296"/>
                  <a:gd name="T33" fmla="*/ 119 h 1469"/>
                  <a:gd name="T34" fmla="*/ 1948 w 2296"/>
                  <a:gd name="T35" fmla="*/ 255 h 1469"/>
                  <a:gd name="T36" fmla="*/ 2068 w 2296"/>
                  <a:gd name="T37" fmla="*/ 326 h 1469"/>
                  <a:gd name="T38" fmla="*/ 2171 w 2296"/>
                  <a:gd name="T39" fmla="*/ 402 h 1469"/>
                  <a:gd name="T40" fmla="*/ 2236 w 2296"/>
                  <a:gd name="T41" fmla="*/ 478 h 1469"/>
                  <a:gd name="T42" fmla="*/ 2263 w 2296"/>
                  <a:gd name="T43" fmla="*/ 560 h 1469"/>
                  <a:gd name="T44" fmla="*/ 2241 w 2296"/>
                  <a:gd name="T45" fmla="*/ 636 h 1469"/>
                  <a:gd name="T46" fmla="*/ 2171 w 2296"/>
                  <a:gd name="T47" fmla="*/ 702 h 1469"/>
                  <a:gd name="T48" fmla="*/ 2062 w 2296"/>
                  <a:gd name="T49" fmla="*/ 756 h 1469"/>
                  <a:gd name="T50" fmla="*/ 1921 w 2296"/>
                  <a:gd name="T51" fmla="*/ 800 h 1469"/>
                  <a:gd name="T52" fmla="*/ 1748 w 2296"/>
                  <a:gd name="T53" fmla="*/ 843 h 1469"/>
                  <a:gd name="T54" fmla="*/ 1351 w 2296"/>
                  <a:gd name="T55" fmla="*/ 908 h 1469"/>
                  <a:gd name="T56" fmla="*/ 923 w 2296"/>
                  <a:gd name="T57" fmla="*/ 968 h 1469"/>
                  <a:gd name="T58" fmla="*/ 521 w 2296"/>
                  <a:gd name="T59" fmla="*/ 1028 h 1469"/>
                  <a:gd name="T60" fmla="*/ 353 w 2296"/>
                  <a:gd name="T61" fmla="*/ 1066 h 1469"/>
                  <a:gd name="T62" fmla="*/ 206 w 2296"/>
                  <a:gd name="T63" fmla="*/ 1104 h 1469"/>
                  <a:gd name="T64" fmla="*/ 92 w 2296"/>
                  <a:gd name="T65" fmla="*/ 1148 h 1469"/>
                  <a:gd name="T66" fmla="*/ 22 w 2296"/>
                  <a:gd name="T67" fmla="*/ 1202 h 1469"/>
                  <a:gd name="T68" fmla="*/ 0 w 2296"/>
                  <a:gd name="T69" fmla="*/ 1262 h 1469"/>
                  <a:gd name="T70" fmla="*/ 27 w 2296"/>
                  <a:gd name="T71" fmla="*/ 1327 h 1469"/>
                  <a:gd name="T72" fmla="*/ 98 w 2296"/>
                  <a:gd name="T73" fmla="*/ 1382 h 1469"/>
                  <a:gd name="T74" fmla="*/ 196 w 2296"/>
                  <a:gd name="T75" fmla="*/ 1425 h 1469"/>
                  <a:gd name="T76" fmla="*/ 326 w 2296"/>
                  <a:gd name="T77" fmla="*/ 1469 h 1469"/>
                  <a:gd name="T78" fmla="*/ 217 w 2296"/>
                  <a:gd name="T79" fmla="*/ 1414 h 1469"/>
                  <a:gd name="T80" fmla="*/ 147 w 2296"/>
                  <a:gd name="T81" fmla="*/ 1360 h 1469"/>
                  <a:gd name="T82" fmla="*/ 120 w 2296"/>
                  <a:gd name="T83" fmla="*/ 1306 h 1469"/>
                  <a:gd name="T84" fmla="*/ 141 w 2296"/>
                  <a:gd name="T85" fmla="*/ 1257 h 1469"/>
                  <a:gd name="T86" fmla="*/ 212 w 2296"/>
                  <a:gd name="T87" fmla="*/ 1208 h 1469"/>
                  <a:gd name="T88" fmla="*/ 342 w 2296"/>
                  <a:gd name="T89" fmla="*/ 1164 h 1469"/>
                  <a:gd name="T90" fmla="*/ 527 w 2296"/>
                  <a:gd name="T91" fmla="*/ 1121 h 1469"/>
                  <a:gd name="T92" fmla="*/ 771 w 2296"/>
                  <a:gd name="T93" fmla="*/ 1088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7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74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746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747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747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C1DC48-B0CF-DD4F-8844-4E5FB6881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43F7A-E5DB-564D-B041-EBA7A70BB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4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4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A04FC-A945-8A4F-96CE-1F20BB1EE2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3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5888"/>
            <a:ext cx="8229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3F620A-0A12-D544-BC9C-28966A117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0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3CCA7B-5185-1245-88A9-BEB0BF6D4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39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038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299F9F-AD70-144E-9831-7E7F4C48F4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43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9185CF-C0D6-A64C-8AFA-DA4269B46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F52396-702B-0044-8E43-D2A556A66F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DAE51-8306-9046-9FCE-F720C397CD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7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53F3A-7983-0F46-A572-486E9EFF8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5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3F1A8-1912-3643-B5BE-B941C44D8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1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7EE4B-22BE-BB4B-BFEF-154372B09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5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DB7E3-18E6-194C-BA5C-896670A98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7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302EC-F0B3-E24A-AB9A-C4445333C8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1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8FA2-BD27-2C4F-93FE-C228DC8723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1CE7A-83B1-A84B-86F9-25070A0897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3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146435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36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14643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0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2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>
                  <a:gd name="T0" fmla="*/ 982 w 2296"/>
                  <a:gd name="T1" fmla="*/ 1061 h 1469"/>
                  <a:gd name="T2" fmla="*/ 1357 w 2296"/>
                  <a:gd name="T3" fmla="*/ 1012 h 1469"/>
                  <a:gd name="T4" fmla="*/ 1666 w 2296"/>
                  <a:gd name="T5" fmla="*/ 957 h 1469"/>
                  <a:gd name="T6" fmla="*/ 1916 w 2296"/>
                  <a:gd name="T7" fmla="*/ 897 h 1469"/>
                  <a:gd name="T8" fmla="*/ 2100 w 2296"/>
                  <a:gd name="T9" fmla="*/ 832 h 1469"/>
                  <a:gd name="T10" fmla="*/ 2220 w 2296"/>
                  <a:gd name="T11" fmla="*/ 756 h 1469"/>
                  <a:gd name="T12" fmla="*/ 2285 w 2296"/>
                  <a:gd name="T13" fmla="*/ 669 h 1469"/>
                  <a:gd name="T14" fmla="*/ 2290 w 2296"/>
                  <a:gd name="T15" fmla="*/ 560 h 1469"/>
                  <a:gd name="T16" fmla="*/ 2241 w 2296"/>
                  <a:gd name="T17" fmla="*/ 457 h 1469"/>
                  <a:gd name="T18" fmla="*/ 2144 w 2296"/>
                  <a:gd name="T19" fmla="*/ 364 h 1469"/>
                  <a:gd name="T20" fmla="*/ 2008 w 2296"/>
                  <a:gd name="T21" fmla="*/ 277 h 1469"/>
                  <a:gd name="T22" fmla="*/ 1769 w 2296"/>
                  <a:gd name="T23" fmla="*/ 157 h 1469"/>
                  <a:gd name="T24" fmla="*/ 1612 w 2296"/>
                  <a:gd name="T25" fmla="*/ 92 h 1469"/>
                  <a:gd name="T26" fmla="*/ 1476 w 2296"/>
                  <a:gd name="T27" fmla="*/ 43 h 1469"/>
                  <a:gd name="T28" fmla="*/ 1384 w 2296"/>
                  <a:gd name="T29" fmla="*/ 10 h 1469"/>
                  <a:gd name="T30" fmla="*/ 1346 w 2296"/>
                  <a:gd name="T31" fmla="*/ 0 h 1469"/>
                  <a:gd name="T32" fmla="*/ 1655 w 2296"/>
                  <a:gd name="T33" fmla="*/ 119 h 1469"/>
                  <a:gd name="T34" fmla="*/ 1948 w 2296"/>
                  <a:gd name="T35" fmla="*/ 255 h 1469"/>
                  <a:gd name="T36" fmla="*/ 2068 w 2296"/>
                  <a:gd name="T37" fmla="*/ 326 h 1469"/>
                  <a:gd name="T38" fmla="*/ 2171 w 2296"/>
                  <a:gd name="T39" fmla="*/ 402 h 1469"/>
                  <a:gd name="T40" fmla="*/ 2236 w 2296"/>
                  <a:gd name="T41" fmla="*/ 478 h 1469"/>
                  <a:gd name="T42" fmla="*/ 2263 w 2296"/>
                  <a:gd name="T43" fmla="*/ 560 h 1469"/>
                  <a:gd name="T44" fmla="*/ 2241 w 2296"/>
                  <a:gd name="T45" fmla="*/ 636 h 1469"/>
                  <a:gd name="T46" fmla="*/ 2171 w 2296"/>
                  <a:gd name="T47" fmla="*/ 702 h 1469"/>
                  <a:gd name="T48" fmla="*/ 2062 w 2296"/>
                  <a:gd name="T49" fmla="*/ 756 h 1469"/>
                  <a:gd name="T50" fmla="*/ 1921 w 2296"/>
                  <a:gd name="T51" fmla="*/ 800 h 1469"/>
                  <a:gd name="T52" fmla="*/ 1748 w 2296"/>
                  <a:gd name="T53" fmla="*/ 843 h 1469"/>
                  <a:gd name="T54" fmla="*/ 1351 w 2296"/>
                  <a:gd name="T55" fmla="*/ 908 h 1469"/>
                  <a:gd name="T56" fmla="*/ 923 w 2296"/>
                  <a:gd name="T57" fmla="*/ 968 h 1469"/>
                  <a:gd name="T58" fmla="*/ 521 w 2296"/>
                  <a:gd name="T59" fmla="*/ 1028 h 1469"/>
                  <a:gd name="T60" fmla="*/ 353 w 2296"/>
                  <a:gd name="T61" fmla="*/ 1066 h 1469"/>
                  <a:gd name="T62" fmla="*/ 206 w 2296"/>
                  <a:gd name="T63" fmla="*/ 1104 h 1469"/>
                  <a:gd name="T64" fmla="*/ 92 w 2296"/>
                  <a:gd name="T65" fmla="*/ 1148 h 1469"/>
                  <a:gd name="T66" fmla="*/ 22 w 2296"/>
                  <a:gd name="T67" fmla="*/ 1202 h 1469"/>
                  <a:gd name="T68" fmla="*/ 0 w 2296"/>
                  <a:gd name="T69" fmla="*/ 1262 h 1469"/>
                  <a:gd name="T70" fmla="*/ 27 w 2296"/>
                  <a:gd name="T71" fmla="*/ 1327 h 1469"/>
                  <a:gd name="T72" fmla="*/ 98 w 2296"/>
                  <a:gd name="T73" fmla="*/ 1382 h 1469"/>
                  <a:gd name="T74" fmla="*/ 196 w 2296"/>
                  <a:gd name="T75" fmla="*/ 1425 h 1469"/>
                  <a:gd name="T76" fmla="*/ 326 w 2296"/>
                  <a:gd name="T77" fmla="*/ 1469 h 1469"/>
                  <a:gd name="T78" fmla="*/ 217 w 2296"/>
                  <a:gd name="T79" fmla="*/ 1414 h 1469"/>
                  <a:gd name="T80" fmla="*/ 147 w 2296"/>
                  <a:gd name="T81" fmla="*/ 1360 h 1469"/>
                  <a:gd name="T82" fmla="*/ 120 w 2296"/>
                  <a:gd name="T83" fmla="*/ 1306 h 1469"/>
                  <a:gd name="T84" fmla="*/ 141 w 2296"/>
                  <a:gd name="T85" fmla="*/ 1257 h 1469"/>
                  <a:gd name="T86" fmla="*/ 212 w 2296"/>
                  <a:gd name="T87" fmla="*/ 1208 h 1469"/>
                  <a:gd name="T88" fmla="*/ 342 w 2296"/>
                  <a:gd name="T89" fmla="*/ 1164 h 1469"/>
                  <a:gd name="T90" fmla="*/ 527 w 2296"/>
                  <a:gd name="T91" fmla="*/ 1121 h 1469"/>
                  <a:gd name="T92" fmla="*/ 771 w 2296"/>
                  <a:gd name="T93" fmla="*/ 1088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6443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44" name="Rectangle 1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64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6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64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6FB7354-9885-4442-A992-70DEA72AA33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9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541463" y="0"/>
          <a:ext cx="59213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5" name="Photo Editor Photo" r:id="rId3" imgW="4686954" imgH="5428571" progId="MSPhotoEd.3">
                  <p:embed/>
                </p:oleObj>
              </mc:Choice>
              <mc:Fallback>
                <p:oleObj name="Photo Editor Photo" r:id="rId3" imgW="4686954" imgH="542857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0"/>
                        <a:ext cx="59213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92087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Radioactive substances</a:t>
            </a:r>
            <a:endParaRPr lang="en-US" dirty="0">
              <a:latin typeface="Arial" charset="0"/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86200"/>
            <a:ext cx="8458200" cy="1752600"/>
          </a:xfrm>
        </p:spPr>
        <p:txBody>
          <a:bodyPr/>
          <a:lstStyle/>
          <a:p>
            <a:r>
              <a:rPr lang="en-US">
                <a:latin typeface="Arial" charset="0"/>
              </a:rPr>
              <a:t>Robert G. Hendrickson, MD</a:t>
            </a:r>
          </a:p>
          <a:p>
            <a:r>
              <a:rPr lang="en-US">
                <a:latin typeface="Arial" charset="0"/>
              </a:rPr>
              <a:t>Department of Emergency Medicine</a:t>
            </a:r>
          </a:p>
          <a:p>
            <a:r>
              <a:rPr lang="en-US">
                <a:latin typeface="Arial" charset="0"/>
              </a:rPr>
              <a:t>Oregon Health and Science University</a:t>
            </a:r>
          </a:p>
          <a:p>
            <a:r>
              <a:rPr lang="en-US">
                <a:latin typeface="Arial" charset="0"/>
              </a:rPr>
              <a:t>Oregon Poison Center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Background radiation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49897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Sources – natural sources= </a:t>
            </a:r>
            <a:r>
              <a:rPr lang="en-US" dirty="0" err="1" smtClean="0">
                <a:latin typeface="Arial"/>
                <a:cs typeface="Arial"/>
              </a:rPr>
              <a:t>3</a:t>
            </a:r>
            <a:r>
              <a:rPr lang="en-US" dirty="0" err="1" smtClean="0">
                <a:latin typeface="Arial" charset="0"/>
              </a:rPr>
              <a:t>mSv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/>
                <a:cs typeface="Arial"/>
              </a:rPr>
              <a:t>(80%)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Uranium, thorium, actinium in earth’s crust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Radon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K40 – in food</a:t>
            </a:r>
          </a:p>
          <a:p>
            <a:r>
              <a:rPr lang="en-US" dirty="0" smtClean="0">
                <a:latin typeface="Arial"/>
                <a:cs typeface="Arial"/>
              </a:rPr>
              <a:t>Man-made sources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Medical sources = .</a:t>
            </a:r>
            <a:r>
              <a:rPr lang="en-US" dirty="0" err="1" smtClean="0">
                <a:latin typeface="Arial"/>
                <a:cs typeface="Arial"/>
              </a:rPr>
              <a:t>5mSv</a:t>
            </a:r>
            <a:r>
              <a:rPr lang="en-US" dirty="0" smtClean="0">
                <a:latin typeface="Arial"/>
                <a:cs typeface="Arial"/>
              </a:rPr>
              <a:t>, (15%)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Physicians/nurses: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Fluoroscopy = .05-.3 </a:t>
            </a:r>
            <a:r>
              <a:rPr lang="en-US" dirty="0" err="1" smtClean="0">
                <a:latin typeface="Arial"/>
                <a:cs typeface="Arial"/>
              </a:rPr>
              <a:t>mSv</a:t>
            </a:r>
            <a:r>
              <a:rPr lang="en-US" dirty="0" smtClean="0">
                <a:latin typeface="Arial"/>
                <a:cs typeface="Arial"/>
              </a:rPr>
              <a:t> / procedure</a:t>
            </a: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11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Everyday/Medical Radiation</a:t>
            </a:r>
          </a:p>
        </p:txBody>
      </p:sp>
      <p:sp>
        <p:nvSpPr>
          <p:cNvPr id="1658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5257800" cy="4498975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Air travel – Transcontinental</a:t>
            </a:r>
          </a:p>
          <a:p>
            <a:r>
              <a:rPr lang="en-US" sz="2400" b="1" dirty="0">
                <a:latin typeface="Arial" charset="0"/>
              </a:rPr>
              <a:t>Chest x-</a:t>
            </a:r>
            <a:r>
              <a:rPr lang="en-US" sz="2400" b="1" dirty="0" smtClean="0">
                <a:latin typeface="Arial" charset="0"/>
              </a:rPr>
              <a:t>ray (collimated field)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Rec. limit during pregnancy</a:t>
            </a:r>
          </a:p>
          <a:p>
            <a:r>
              <a:rPr lang="en-US" sz="2400" b="1" dirty="0">
                <a:latin typeface="Arial" charset="0"/>
              </a:rPr>
              <a:t>CT body</a:t>
            </a:r>
          </a:p>
          <a:p>
            <a:r>
              <a:rPr lang="en-US" sz="2400" b="1" dirty="0">
                <a:latin typeface="Arial" charset="0"/>
              </a:rPr>
              <a:t>Annual limit - radiation worker </a:t>
            </a:r>
          </a:p>
          <a:p>
            <a:r>
              <a:rPr lang="en-US" sz="2400" b="1" dirty="0">
                <a:latin typeface="Arial" charset="0"/>
              </a:rPr>
              <a:t>Therapeutic thyroid </a:t>
            </a:r>
            <a:r>
              <a:rPr lang="en-US" sz="2400" b="1" dirty="0" err="1">
                <a:latin typeface="Arial" charset="0"/>
              </a:rPr>
              <a:t>tx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Acute radiation syndrome (mild)</a:t>
            </a:r>
          </a:p>
          <a:p>
            <a:r>
              <a:rPr lang="en-US" sz="2400" b="1" dirty="0">
                <a:latin typeface="Arial" charset="0"/>
              </a:rPr>
              <a:t>LD 50/60 humans</a:t>
            </a:r>
          </a:p>
        </p:txBody>
      </p:sp>
      <p:sp>
        <p:nvSpPr>
          <p:cNvPr id="165895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486400" y="1600200"/>
            <a:ext cx="3200400" cy="4498975"/>
          </a:xfrm>
        </p:spPr>
        <p:txBody>
          <a:bodyPr/>
          <a:lstStyle/>
          <a:p>
            <a:r>
              <a:rPr lang="en-US" sz="2400" b="1" dirty="0" smtClean="0">
                <a:latin typeface="Arial" charset="0"/>
              </a:rPr>
              <a:t>.05 </a:t>
            </a:r>
            <a:r>
              <a:rPr lang="en-US" sz="2400" b="1" dirty="0" err="1" smtClean="0">
                <a:latin typeface="Arial" charset="0"/>
              </a:rPr>
              <a:t>mSv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.1 </a:t>
            </a:r>
            <a:r>
              <a:rPr lang="en-US" sz="2400" b="1" dirty="0" err="1" smtClean="0">
                <a:latin typeface="Arial" charset="0"/>
              </a:rPr>
              <a:t>mSv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5 </a:t>
            </a:r>
            <a:r>
              <a:rPr lang="en-US" sz="2400" b="1" dirty="0" err="1">
                <a:latin typeface="Arial" charset="0"/>
              </a:rPr>
              <a:t>mSv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10 </a:t>
            </a:r>
            <a:r>
              <a:rPr lang="en-US" sz="2400" b="1" dirty="0" err="1">
                <a:latin typeface="Arial" charset="0"/>
              </a:rPr>
              <a:t>mSv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50 </a:t>
            </a:r>
            <a:r>
              <a:rPr lang="en-US" sz="2400" b="1" dirty="0" err="1" smtClean="0">
                <a:latin typeface="Arial" charset="0"/>
              </a:rPr>
              <a:t>mSv</a:t>
            </a:r>
            <a:r>
              <a:rPr lang="en-US" sz="2400" b="1" dirty="0" smtClean="0">
                <a:latin typeface="Arial" charset="0"/>
              </a:rPr>
              <a:t>/</a:t>
            </a:r>
            <a:r>
              <a:rPr lang="en-US" sz="2400" b="1" dirty="0" err="1" smtClean="0">
                <a:latin typeface="Arial" charset="0"/>
              </a:rPr>
              <a:t>yr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70 </a:t>
            </a:r>
            <a:r>
              <a:rPr lang="en-US" sz="2400" b="1" dirty="0" err="1">
                <a:latin typeface="Arial" charset="0"/>
              </a:rPr>
              <a:t>mSv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2000 </a:t>
            </a:r>
            <a:r>
              <a:rPr lang="en-US" sz="2400" b="1" dirty="0" err="1">
                <a:latin typeface="Arial" charset="0"/>
              </a:rPr>
              <a:t>mSv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5,000 </a:t>
            </a:r>
            <a:r>
              <a:rPr lang="en-US" sz="2400" b="1" dirty="0" err="1">
                <a:latin typeface="Arial" charset="0"/>
              </a:rPr>
              <a:t>mSv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Everyday/Medical Radiation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2819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Mayo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Proc</a:t>
            </a:r>
            <a:r>
              <a:rPr lang="en-US" dirty="0" smtClean="0"/>
              <a:t> 2010; 85(10): 1142-6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3953982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5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/>
          <a:lstStyle/>
          <a:p>
            <a:r>
              <a:rPr lang="en-US">
                <a:latin typeface="Arial" charset="0"/>
              </a:rPr>
              <a:t>How can people become exposed to additional radiation?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Types of Radiation Exposure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</a:rPr>
              <a:t>External exposure</a:t>
            </a:r>
          </a:p>
          <a:p>
            <a:r>
              <a:rPr lang="en-US" sz="2800" b="1">
                <a:latin typeface="Arial" charset="0"/>
              </a:rPr>
              <a:t>Contamination</a:t>
            </a:r>
          </a:p>
          <a:p>
            <a:pPr lvl="1"/>
            <a:r>
              <a:rPr lang="en-US" sz="2400" b="1">
                <a:latin typeface="Arial" charset="0"/>
              </a:rPr>
              <a:t>External</a:t>
            </a:r>
          </a:p>
          <a:p>
            <a:pPr lvl="1"/>
            <a:r>
              <a:rPr lang="en-US" sz="2400" b="1">
                <a:latin typeface="Arial" charset="0"/>
              </a:rPr>
              <a:t>Internal</a:t>
            </a:r>
          </a:p>
          <a:p>
            <a:r>
              <a:rPr lang="en-US" sz="2800" b="1">
                <a:latin typeface="Arial" charset="0"/>
              </a:rPr>
              <a:t>Incorporation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Types of Radiation Exposure</a:t>
            </a:r>
          </a:p>
        </p:txBody>
      </p:sp>
      <p:sp>
        <p:nvSpPr>
          <p:cNvPr id="17715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</a:rPr>
              <a:t>External exposure</a:t>
            </a:r>
          </a:p>
        </p:txBody>
      </p:sp>
      <p:sp>
        <p:nvSpPr>
          <p:cNvPr id="177156" name="AutoShape 4"/>
          <p:cNvSpPr>
            <a:spLocks noChangeArrowheads="1"/>
          </p:cNvSpPr>
          <p:nvPr/>
        </p:nvSpPr>
        <p:spPr bwMode="auto">
          <a:xfrm>
            <a:off x="2286000" y="3276600"/>
            <a:ext cx="609600" cy="6858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162" name="Picture 10" descr="DSCN2037.JPG                                                   00077E74minime                         B690678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905000"/>
            <a:ext cx="4038600" cy="3028950"/>
          </a:xfrm>
        </p:spPr>
      </p:pic>
      <p:sp>
        <p:nvSpPr>
          <p:cNvPr id="177163" name="Line 11"/>
          <p:cNvSpPr>
            <a:spLocks noChangeShapeType="1"/>
          </p:cNvSpPr>
          <p:nvPr/>
        </p:nvSpPr>
        <p:spPr bwMode="auto">
          <a:xfrm flipV="1">
            <a:off x="2971800" y="1752600"/>
            <a:ext cx="5486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 flipV="1">
            <a:off x="3048000" y="3200400"/>
            <a:ext cx="563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>
            <a:off x="2971800" y="3962400"/>
            <a:ext cx="571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Types of Radiation Exposure</a:t>
            </a:r>
          </a:p>
        </p:txBody>
      </p:sp>
      <p:sp>
        <p:nvSpPr>
          <p:cNvPr id="167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External exposure</a:t>
            </a:r>
          </a:p>
          <a:p>
            <a:r>
              <a:rPr lang="en-US" b="1">
                <a:latin typeface="Arial" charset="0"/>
              </a:rPr>
              <a:t>Contamination</a:t>
            </a:r>
          </a:p>
          <a:p>
            <a:pPr lvl="1"/>
            <a:r>
              <a:rPr lang="en-US" b="1">
                <a:latin typeface="Arial" charset="0"/>
              </a:rPr>
              <a:t>External</a:t>
            </a:r>
          </a:p>
        </p:txBody>
      </p:sp>
      <p:sp>
        <p:nvSpPr>
          <p:cNvPr id="167945" name="AutoShape 9"/>
          <p:cNvSpPr>
            <a:spLocks noChangeArrowheads="1"/>
          </p:cNvSpPr>
          <p:nvPr/>
        </p:nvSpPr>
        <p:spPr bwMode="auto">
          <a:xfrm>
            <a:off x="2057400" y="4876800"/>
            <a:ext cx="7620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7955" name="Picture 19" descr="DSCN2037.JPG                                                   00077E74minime                         B690678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7956" name="Freeform 20"/>
          <p:cNvSpPr>
            <a:spLocks/>
          </p:cNvSpPr>
          <p:nvPr/>
        </p:nvSpPr>
        <p:spPr bwMode="auto">
          <a:xfrm>
            <a:off x="2438400" y="1955800"/>
            <a:ext cx="3886200" cy="2921000"/>
          </a:xfrm>
          <a:custGeom>
            <a:avLst/>
            <a:gdLst>
              <a:gd name="T0" fmla="*/ 0 w 2448"/>
              <a:gd name="T1" fmla="*/ 1840 h 1840"/>
              <a:gd name="T2" fmla="*/ 240 w 2448"/>
              <a:gd name="T3" fmla="*/ 1216 h 1840"/>
              <a:gd name="T4" fmla="*/ 768 w 2448"/>
              <a:gd name="T5" fmla="*/ 592 h 1840"/>
              <a:gd name="T6" fmla="*/ 1392 w 2448"/>
              <a:gd name="T7" fmla="*/ 208 h 1840"/>
              <a:gd name="T8" fmla="*/ 2064 w 2448"/>
              <a:gd name="T9" fmla="*/ 16 h 1840"/>
              <a:gd name="T10" fmla="*/ 2448 w 2448"/>
              <a:gd name="T11" fmla="*/ 112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48" h="1840">
                <a:moveTo>
                  <a:pt x="0" y="1840"/>
                </a:moveTo>
                <a:cubicBezTo>
                  <a:pt x="56" y="1632"/>
                  <a:pt x="112" y="1424"/>
                  <a:pt x="240" y="1216"/>
                </a:cubicBezTo>
                <a:cubicBezTo>
                  <a:pt x="368" y="1008"/>
                  <a:pt x="576" y="760"/>
                  <a:pt x="768" y="592"/>
                </a:cubicBezTo>
                <a:cubicBezTo>
                  <a:pt x="960" y="424"/>
                  <a:pt x="1176" y="304"/>
                  <a:pt x="1392" y="208"/>
                </a:cubicBezTo>
                <a:cubicBezTo>
                  <a:pt x="1608" y="112"/>
                  <a:pt x="1888" y="32"/>
                  <a:pt x="2064" y="16"/>
                </a:cubicBezTo>
                <a:cubicBezTo>
                  <a:pt x="2240" y="0"/>
                  <a:pt x="2344" y="56"/>
                  <a:pt x="2448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7" name="Freeform 21"/>
          <p:cNvSpPr>
            <a:spLocks/>
          </p:cNvSpPr>
          <p:nvPr/>
        </p:nvSpPr>
        <p:spPr bwMode="auto">
          <a:xfrm>
            <a:off x="2743200" y="2806700"/>
            <a:ext cx="3276600" cy="2070100"/>
          </a:xfrm>
          <a:custGeom>
            <a:avLst/>
            <a:gdLst>
              <a:gd name="T0" fmla="*/ 0 w 2064"/>
              <a:gd name="T1" fmla="*/ 1304 h 1304"/>
              <a:gd name="T2" fmla="*/ 336 w 2064"/>
              <a:gd name="T3" fmla="*/ 728 h 1304"/>
              <a:gd name="T4" fmla="*/ 816 w 2064"/>
              <a:gd name="T5" fmla="*/ 344 h 1304"/>
              <a:gd name="T6" fmla="*/ 1584 w 2064"/>
              <a:gd name="T7" fmla="*/ 56 h 1304"/>
              <a:gd name="T8" fmla="*/ 2064 w 2064"/>
              <a:gd name="T9" fmla="*/ 8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4" h="1304">
                <a:moveTo>
                  <a:pt x="0" y="1304"/>
                </a:moveTo>
                <a:cubicBezTo>
                  <a:pt x="100" y="1096"/>
                  <a:pt x="200" y="888"/>
                  <a:pt x="336" y="728"/>
                </a:cubicBezTo>
                <a:cubicBezTo>
                  <a:pt x="472" y="568"/>
                  <a:pt x="608" y="456"/>
                  <a:pt x="816" y="344"/>
                </a:cubicBezTo>
                <a:cubicBezTo>
                  <a:pt x="1024" y="232"/>
                  <a:pt x="1376" y="112"/>
                  <a:pt x="1584" y="56"/>
                </a:cubicBezTo>
                <a:cubicBezTo>
                  <a:pt x="1792" y="0"/>
                  <a:pt x="1928" y="4"/>
                  <a:pt x="2064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8" name="Freeform 22"/>
          <p:cNvSpPr>
            <a:spLocks/>
          </p:cNvSpPr>
          <p:nvPr/>
        </p:nvSpPr>
        <p:spPr bwMode="auto">
          <a:xfrm>
            <a:off x="2819400" y="3403600"/>
            <a:ext cx="3048000" cy="1549400"/>
          </a:xfrm>
          <a:custGeom>
            <a:avLst/>
            <a:gdLst>
              <a:gd name="T0" fmla="*/ 0 w 1920"/>
              <a:gd name="T1" fmla="*/ 976 h 976"/>
              <a:gd name="T2" fmla="*/ 672 w 1920"/>
              <a:gd name="T3" fmla="*/ 400 h 976"/>
              <a:gd name="T4" fmla="*/ 1392 w 1920"/>
              <a:gd name="T5" fmla="*/ 64 h 976"/>
              <a:gd name="T6" fmla="*/ 1920 w 1920"/>
              <a:gd name="T7" fmla="*/ 1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0" h="976">
                <a:moveTo>
                  <a:pt x="0" y="976"/>
                </a:moveTo>
                <a:cubicBezTo>
                  <a:pt x="220" y="764"/>
                  <a:pt x="440" y="552"/>
                  <a:pt x="672" y="400"/>
                </a:cubicBezTo>
                <a:cubicBezTo>
                  <a:pt x="904" y="248"/>
                  <a:pt x="1184" y="128"/>
                  <a:pt x="1392" y="64"/>
                </a:cubicBezTo>
                <a:cubicBezTo>
                  <a:pt x="1600" y="0"/>
                  <a:pt x="1760" y="8"/>
                  <a:pt x="1920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9" name="Freeform 23"/>
          <p:cNvSpPr>
            <a:spLocks/>
          </p:cNvSpPr>
          <p:nvPr/>
        </p:nvSpPr>
        <p:spPr bwMode="auto">
          <a:xfrm>
            <a:off x="2895600" y="4318000"/>
            <a:ext cx="3352800" cy="711200"/>
          </a:xfrm>
          <a:custGeom>
            <a:avLst/>
            <a:gdLst>
              <a:gd name="T0" fmla="*/ 0 w 2112"/>
              <a:gd name="T1" fmla="*/ 448 h 448"/>
              <a:gd name="T2" fmla="*/ 624 w 2112"/>
              <a:gd name="T3" fmla="*/ 160 h 448"/>
              <a:gd name="T4" fmla="*/ 1344 w 2112"/>
              <a:gd name="T5" fmla="*/ 16 h 448"/>
              <a:gd name="T6" fmla="*/ 2112 w 2112"/>
              <a:gd name="T7" fmla="*/ 6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2" h="448">
                <a:moveTo>
                  <a:pt x="0" y="448"/>
                </a:moveTo>
                <a:cubicBezTo>
                  <a:pt x="200" y="340"/>
                  <a:pt x="400" y="232"/>
                  <a:pt x="624" y="160"/>
                </a:cubicBezTo>
                <a:cubicBezTo>
                  <a:pt x="848" y="88"/>
                  <a:pt x="1096" y="32"/>
                  <a:pt x="1344" y="16"/>
                </a:cubicBezTo>
                <a:cubicBezTo>
                  <a:pt x="1592" y="0"/>
                  <a:pt x="1852" y="32"/>
                  <a:pt x="2112" y="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Types of Radiation Exposure</a:t>
            </a:r>
          </a:p>
        </p:txBody>
      </p:sp>
      <p:sp>
        <p:nvSpPr>
          <p:cNvPr id="168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External exposure</a:t>
            </a:r>
          </a:p>
          <a:p>
            <a:r>
              <a:rPr lang="en-US" b="1">
                <a:latin typeface="Arial" charset="0"/>
              </a:rPr>
              <a:t>Contamination</a:t>
            </a:r>
          </a:p>
          <a:p>
            <a:pPr lvl="1"/>
            <a:r>
              <a:rPr lang="en-US" b="1">
                <a:latin typeface="Arial" charset="0"/>
              </a:rPr>
              <a:t>External</a:t>
            </a:r>
          </a:p>
          <a:p>
            <a:pPr lvl="1"/>
            <a:r>
              <a:rPr lang="en-US" b="1">
                <a:latin typeface="Arial" charset="0"/>
              </a:rPr>
              <a:t>Internal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>
            <a:off x="2286000" y="4572000"/>
            <a:ext cx="1219200" cy="7620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975" name="Picture 15" descr="DSCN2037.JPG                                                   00077E74minime                         B690678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8976" name="Freeform 16"/>
          <p:cNvSpPr>
            <a:spLocks/>
          </p:cNvSpPr>
          <p:nvPr/>
        </p:nvSpPr>
        <p:spPr bwMode="auto">
          <a:xfrm>
            <a:off x="3124200" y="1752600"/>
            <a:ext cx="3581400" cy="2667000"/>
          </a:xfrm>
          <a:custGeom>
            <a:avLst/>
            <a:gdLst>
              <a:gd name="T0" fmla="*/ 0 w 2304"/>
              <a:gd name="T1" fmla="*/ 1680 h 1680"/>
              <a:gd name="T2" fmla="*/ 480 w 2304"/>
              <a:gd name="T3" fmla="*/ 864 h 1680"/>
              <a:gd name="T4" fmla="*/ 1200 w 2304"/>
              <a:gd name="T5" fmla="*/ 192 h 1680"/>
              <a:gd name="T6" fmla="*/ 1776 w 2304"/>
              <a:gd name="T7" fmla="*/ 0 h 1680"/>
              <a:gd name="T8" fmla="*/ 2160 w 2304"/>
              <a:gd name="T9" fmla="*/ 192 h 1680"/>
              <a:gd name="T10" fmla="*/ 2256 w 2304"/>
              <a:gd name="T11" fmla="*/ 384 h 1680"/>
              <a:gd name="T12" fmla="*/ 2304 w 2304"/>
              <a:gd name="T13" fmla="*/ 576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4" h="1680">
                <a:moveTo>
                  <a:pt x="0" y="1680"/>
                </a:moveTo>
                <a:cubicBezTo>
                  <a:pt x="140" y="1396"/>
                  <a:pt x="280" y="1112"/>
                  <a:pt x="480" y="864"/>
                </a:cubicBezTo>
                <a:cubicBezTo>
                  <a:pt x="680" y="616"/>
                  <a:pt x="984" y="336"/>
                  <a:pt x="1200" y="192"/>
                </a:cubicBezTo>
                <a:cubicBezTo>
                  <a:pt x="1416" y="48"/>
                  <a:pt x="1616" y="0"/>
                  <a:pt x="1776" y="0"/>
                </a:cubicBezTo>
                <a:cubicBezTo>
                  <a:pt x="1936" y="0"/>
                  <a:pt x="2080" y="128"/>
                  <a:pt x="2160" y="192"/>
                </a:cubicBezTo>
                <a:cubicBezTo>
                  <a:pt x="2240" y="256"/>
                  <a:pt x="2232" y="320"/>
                  <a:pt x="2256" y="384"/>
                </a:cubicBezTo>
                <a:cubicBezTo>
                  <a:pt x="2280" y="448"/>
                  <a:pt x="2296" y="536"/>
                  <a:pt x="2304" y="57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11" name="Picture 27" descr="DSCN2037.JPG                                                   00077E74minime                         B690678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Types of Radiation Exposure</a:t>
            </a:r>
          </a:p>
        </p:txBody>
      </p:sp>
      <p:sp>
        <p:nvSpPr>
          <p:cNvPr id="169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External exposure</a:t>
            </a:r>
          </a:p>
          <a:p>
            <a:r>
              <a:rPr lang="en-US" b="1">
                <a:latin typeface="Arial" charset="0"/>
              </a:rPr>
              <a:t>Contamination</a:t>
            </a:r>
          </a:p>
          <a:p>
            <a:pPr lvl="1"/>
            <a:r>
              <a:rPr lang="en-US" b="1">
                <a:latin typeface="Arial" charset="0"/>
              </a:rPr>
              <a:t>External</a:t>
            </a:r>
          </a:p>
          <a:p>
            <a:pPr lvl="1"/>
            <a:r>
              <a:rPr lang="en-US" b="1">
                <a:latin typeface="Arial" charset="0"/>
              </a:rPr>
              <a:t>Internal</a:t>
            </a:r>
          </a:p>
          <a:p>
            <a:r>
              <a:rPr lang="en-US" b="1">
                <a:latin typeface="Arial" charset="0"/>
              </a:rPr>
              <a:t>Incorporation</a:t>
            </a:r>
          </a:p>
        </p:txBody>
      </p:sp>
      <p:sp>
        <p:nvSpPr>
          <p:cNvPr id="169999" name="AutoShape 15"/>
          <p:cNvSpPr>
            <a:spLocks noChangeArrowheads="1"/>
          </p:cNvSpPr>
          <p:nvPr/>
        </p:nvSpPr>
        <p:spPr bwMode="auto">
          <a:xfrm>
            <a:off x="6172200" y="35814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0" name="AutoShape 16"/>
          <p:cNvSpPr>
            <a:spLocks noChangeArrowheads="1"/>
          </p:cNvSpPr>
          <p:nvPr/>
        </p:nvSpPr>
        <p:spPr bwMode="auto">
          <a:xfrm>
            <a:off x="6324600" y="43434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1" name="AutoShape 17"/>
          <p:cNvSpPr>
            <a:spLocks noChangeArrowheads="1"/>
          </p:cNvSpPr>
          <p:nvPr/>
        </p:nvSpPr>
        <p:spPr bwMode="auto">
          <a:xfrm>
            <a:off x="6324600" y="41148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2" name="AutoShape 18"/>
          <p:cNvSpPr>
            <a:spLocks noChangeArrowheads="1"/>
          </p:cNvSpPr>
          <p:nvPr/>
        </p:nvSpPr>
        <p:spPr bwMode="auto">
          <a:xfrm>
            <a:off x="6248400" y="39624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3" name="AutoShape 19"/>
          <p:cNvSpPr>
            <a:spLocks noChangeArrowheads="1"/>
          </p:cNvSpPr>
          <p:nvPr/>
        </p:nvSpPr>
        <p:spPr bwMode="auto">
          <a:xfrm>
            <a:off x="6477000" y="24384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4" name="AutoShape 20"/>
          <p:cNvSpPr>
            <a:spLocks noChangeArrowheads="1"/>
          </p:cNvSpPr>
          <p:nvPr/>
        </p:nvSpPr>
        <p:spPr bwMode="auto">
          <a:xfrm>
            <a:off x="6629400" y="24384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7" name="AutoShape 23"/>
          <p:cNvSpPr>
            <a:spLocks noChangeArrowheads="1"/>
          </p:cNvSpPr>
          <p:nvPr/>
        </p:nvSpPr>
        <p:spPr bwMode="auto">
          <a:xfrm>
            <a:off x="6248400" y="30480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8" name="AutoShape 24"/>
          <p:cNvSpPr>
            <a:spLocks noChangeArrowheads="1"/>
          </p:cNvSpPr>
          <p:nvPr/>
        </p:nvSpPr>
        <p:spPr bwMode="auto">
          <a:xfrm>
            <a:off x="6324600" y="29718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9" name="AutoShape 25"/>
          <p:cNvSpPr>
            <a:spLocks noChangeArrowheads="1"/>
          </p:cNvSpPr>
          <p:nvPr/>
        </p:nvSpPr>
        <p:spPr bwMode="auto">
          <a:xfrm>
            <a:off x="6477000" y="29718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6482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Can we use potential industrial accidents or terrorist acts to better understand exposure, contamination, and </a:t>
            </a:r>
            <a:r>
              <a:rPr lang="en-US" dirty="0" err="1" smtClean="0">
                <a:latin typeface="Arial"/>
                <a:cs typeface="Arial"/>
              </a:rPr>
              <a:t>incorportation</a:t>
            </a:r>
            <a:r>
              <a:rPr lang="en-US" dirty="0" smtClean="0"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16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principles of radiation </a:t>
            </a:r>
          </a:p>
          <a:p>
            <a:r>
              <a:rPr lang="en-US" dirty="0" smtClean="0"/>
              <a:t>Acute exposure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cute radiation illness</a:t>
            </a:r>
          </a:p>
          <a:p>
            <a:pPr lvl="1"/>
            <a:r>
              <a:rPr lang="en-US" dirty="0" smtClean="0"/>
              <a:t>Industrial accident, “dirty bomb” or acute exposure</a:t>
            </a:r>
          </a:p>
          <a:p>
            <a:r>
              <a:rPr lang="en-US" dirty="0" smtClean="0"/>
              <a:t>Chronic exposure</a:t>
            </a:r>
          </a:p>
          <a:p>
            <a:pPr lvl="1"/>
            <a:r>
              <a:rPr lang="en-US" dirty="0" smtClean="0"/>
              <a:t>Radon and other common isotopes</a:t>
            </a:r>
          </a:p>
          <a:p>
            <a:r>
              <a:rPr lang="en-US" dirty="0" smtClean="0"/>
              <a:t>Cancer risk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7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How might a terrorist expose people to radiation?</a:t>
            </a:r>
            <a:endParaRPr lang="en-US" dirty="0">
              <a:latin typeface="Arial" charset="0"/>
            </a:endParaRPr>
          </a:p>
        </p:txBody>
      </p:sp>
      <p:sp>
        <p:nvSpPr>
          <p:cNvPr id="17101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</a:rPr>
              <a:t>Simple radiological device</a:t>
            </a:r>
          </a:p>
          <a:p>
            <a:r>
              <a:rPr lang="en-US" sz="2800" b="1">
                <a:latin typeface="Arial" charset="0"/>
              </a:rPr>
              <a:t>Nuclear reactor explosion</a:t>
            </a:r>
          </a:p>
          <a:p>
            <a:r>
              <a:rPr lang="en-US" sz="2800" b="1">
                <a:latin typeface="Arial" charset="0"/>
              </a:rPr>
              <a:t>Radiological dispersion device</a:t>
            </a:r>
          </a:p>
          <a:p>
            <a:r>
              <a:rPr lang="en-US" sz="2800" b="1">
                <a:latin typeface="Arial" charset="0"/>
              </a:rPr>
              <a:t>Nuclear device</a:t>
            </a:r>
          </a:p>
        </p:txBody>
      </p:sp>
      <p:pic>
        <p:nvPicPr>
          <p:cNvPr id="171014" name="Picture 6" descr="C:\My Documents\My Pictures\X-ray-industrial use - USAF phot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7" t="15033" r="9158" b="62546"/>
          <a:stretch>
            <a:fillRect/>
          </a:stretch>
        </p:blipFill>
        <p:spPr>
          <a:xfrm>
            <a:off x="5145088" y="1600200"/>
            <a:ext cx="3043237" cy="2173288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5" name="Picture 7"/>
          <p:cNvPicPr>
            <a:picLocks noGrp="1" noChangeArrowheads="1"/>
          </p:cNvPicPr>
          <p:nvPr>
            <p:ph sz="quarter" idx="3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r="17758" b="2432"/>
          <a:stretch>
            <a:fillRect/>
          </a:stretch>
        </p:blipFill>
        <p:spPr>
          <a:xfrm>
            <a:off x="4648200" y="3948113"/>
            <a:ext cx="4038600" cy="2128837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might a terrorist expose people to radiation?</a:t>
            </a:r>
          </a:p>
        </p:txBody>
      </p:sp>
      <p:sp>
        <p:nvSpPr>
          <p:cNvPr id="1873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4038600" cy="10668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Simple radiological device</a:t>
            </a:r>
          </a:p>
        </p:txBody>
      </p:sp>
      <p:sp>
        <p:nvSpPr>
          <p:cNvPr id="187400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600200"/>
            <a:ext cx="4114800" cy="17526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Whole body or local exposure</a:t>
            </a:r>
          </a:p>
          <a:p>
            <a:r>
              <a:rPr lang="en-US" b="1">
                <a:latin typeface="Arial" charset="0"/>
              </a:rPr>
              <a:t>No contamination</a:t>
            </a:r>
          </a:p>
        </p:txBody>
      </p:sp>
      <p:pic>
        <p:nvPicPr>
          <p:cNvPr id="187402" name="Picture 10" descr="C:\My Documents\My Pictures\X-ray-industrial use - USAF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7" t="15033" r="9158" b="62546"/>
          <a:stretch>
            <a:fillRect/>
          </a:stretch>
        </p:blipFill>
        <p:spPr bwMode="auto">
          <a:xfrm>
            <a:off x="609600" y="3200400"/>
            <a:ext cx="3962400" cy="2830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3" name="Rectangle 11"/>
          <p:cNvSpPr>
            <a:spLocks noRot="1" noChangeArrowheads="1"/>
          </p:cNvSpPr>
          <p:nvPr/>
        </p:nvSpPr>
        <p:spPr bwMode="auto">
          <a:xfrm>
            <a:off x="4648200" y="3581400"/>
            <a:ext cx="4114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87404" name="Picture 12" descr="cesium_truck_dept of energy.jpg                                00071968minime                         B690678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4038600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 build="p" autoUpdateAnimBg="0"/>
      <p:bldP spid="1874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might a terrorist expose people to radiation?</a:t>
            </a:r>
          </a:p>
        </p:txBody>
      </p:sp>
      <p:sp>
        <p:nvSpPr>
          <p:cNvPr id="189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4038600" cy="23622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Nuclear reactor explosion / criticality</a:t>
            </a:r>
          </a:p>
        </p:txBody>
      </p:sp>
      <p:sp>
        <p:nvSpPr>
          <p:cNvPr id="18944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3622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No or little exposure</a:t>
            </a:r>
          </a:p>
          <a:p>
            <a:r>
              <a:rPr lang="en-US" b="1">
                <a:latin typeface="Arial" charset="0"/>
              </a:rPr>
              <a:t>Possible external and internal contamination</a:t>
            </a:r>
          </a:p>
        </p:txBody>
      </p:sp>
      <p:pic>
        <p:nvPicPr>
          <p:cNvPr id="189445" name="Picture 5"/>
          <p:cNvPicPr>
            <a:picLocks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r="17758" b="2432"/>
          <a:stretch>
            <a:fillRect/>
          </a:stretch>
        </p:blipFill>
        <p:spPr bwMode="auto">
          <a:xfrm>
            <a:off x="609600" y="3886200"/>
            <a:ext cx="4038600" cy="2128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6" name="Rectangle 6"/>
          <p:cNvSpPr>
            <a:spLocks noRot="1" noChangeArrowheads="1"/>
          </p:cNvSpPr>
          <p:nvPr/>
        </p:nvSpPr>
        <p:spPr bwMode="auto">
          <a:xfrm>
            <a:off x="4648200" y="3657600"/>
            <a:ext cx="4038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build="p" autoUpdateAnimBg="0"/>
      <p:bldP spid="18944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might a terrorist expose people to radiation?</a:t>
            </a:r>
          </a:p>
        </p:txBody>
      </p:sp>
      <p:sp>
        <p:nvSpPr>
          <p:cNvPr id="1986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4038600" cy="23622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Radiological dispersion device</a:t>
            </a:r>
          </a:p>
        </p:txBody>
      </p:sp>
      <p:sp>
        <p:nvSpPr>
          <p:cNvPr id="19866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3622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No or little exposure</a:t>
            </a:r>
          </a:p>
          <a:p>
            <a:r>
              <a:rPr lang="en-US" b="1">
                <a:latin typeface="Arial" charset="0"/>
              </a:rPr>
              <a:t>Possible external and internal contamination</a:t>
            </a:r>
          </a:p>
        </p:txBody>
      </p:sp>
      <p:sp>
        <p:nvSpPr>
          <p:cNvPr id="198662" name="Rectangle 6"/>
          <p:cNvSpPr>
            <a:spLocks noRot="1" noChangeArrowheads="1"/>
          </p:cNvSpPr>
          <p:nvPr/>
        </p:nvSpPr>
        <p:spPr bwMode="auto">
          <a:xfrm>
            <a:off x="4648200" y="3657600"/>
            <a:ext cx="4038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98663" name="Picture 7" descr="Dirty-Bomb.gif                                                 0002B08Fminime                         B690678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2228850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build="p" autoUpdateAnimBg="0"/>
      <p:bldP spid="19866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might a terrorist expose people to radiation?</a:t>
            </a:r>
          </a:p>
        </p:txBody>
      </p:sp>
      <p:sp>
        <p:nvSpPr>
          <p:cNvPr id="1904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4038600" cy="23622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Nuclear device</a:t>
            </a:r>
          </a:p>
        </p:txBody>
      </p:sp>
      <p:sp>
        <p:nvSpPr>
          <p:cNvPr id="19046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3622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Exposure</a:t>
            </a:r>
          </a:p>
          <a:p>
            <a:r>
              <a:rPr lang="en-US" b="1">
                <a:latin typeface="Arial" charset="0"/>
              </a:rPr>
              <a:t>Possible internal and external contamination 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2584450" y="45926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90470" name="Object 6"/>
          <p:cNvGraphicFramePr>
            <a:graphicFrameLocks noChangeAspect="1"/>
          </p:cNvGraphicFramePr>
          <p:nvPr/>
        </p:nvGraphicFramePr>
        <p:xfrm>
          <a:off x="1143000" y="2819400"/>
          <a:ext cx="26987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6" name="Photo Editor Photo" r:id="rId3" imgW="4686954" imgH="5428571" progId="MSPhotoEd.3">
                  <p:embed/>
                </p:oleObj>
              </mc:Choice>
              <mc:Fallback>
                <p:oleObj name="Photo Editor Photo" r:id="rId3" imgW="4686954" imgH="542857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26987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1" name="Rectangle 7"/>
          <p:cNvSpPr>
            <a:spLocks noRot="1" noChangeArrowheads="1"/>
          </p:cNvSpPr>
          <p:nvPr/>
        </p:nvSpPr>
        <p:spPr bwMode="auto">
          <a:xfrm>
            <a:off x="4648200" y="3657600"/>
            <a:ext cx="4038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build="p" autoUpdateAnimBg="0"/>
      <p:bldP spid="19047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What are the commonly available sources of radioisotope?</a:t>
            </a:r>
            <a:endParaRPr lang="en-US" dirty="0">
              <a:latin typeface="Arial" charset="0"/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2584450" y="45926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3175" name="Rectangle 7"/>
          <p:cNvSpPr>
            <a:spLocks noRot="1" noChangeArrowheads="1"/>
          </p:cNvSpPr>
          <p:nvPr/>
        </p:nvSpPr>
        <p:spPr bwMode="auto">
          <a:xfrm>
            <a:off x="4648200" y="3657600"/>
            <a:ext cx="4038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Commonly available radioisotopes</a:t>
            </a:r>
            <a:endParaRPr lang="en-US" dirty="0">
              <a:latin typeface="Arial" charset="0"/>
            </a:endParaRPr>
          </a:p>
        </p:txBody>
      </p:sp>
      <p:sp>
        <p:nvSpPr>
          <p:cNvPr id="2560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8077200" cy="4876800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Industry</a:t>
            </a:r>
          </a:p>
          <a:p>
            <a:pPr lvl="1"/>
            <a:r>
              <a:rPr lang="en-US" sz="1800" b="1" dirty="0">
                <a:latin typeface="Arial" charset="0"/>
              </a:rPr>
              <a:t>Cesium 137 (flow measure in pipelines)</a:t>
            </a:r>
          </a:p>
          <a:p>
            <a:pPr lvl="1"/>
            <a:r>
              <a:rPr lang="en-US" sz="1800" b="1" dirty="0">
                <a:latin typeface="Arial" charset="0"/>
              </a:rPr>
              <a:t>Iridium 192 (to check weld integrity)</a:t>
            </a:r>
          </a:p>
          <a:p>
            <a:pPr lvl="1"/>
            <a:r>
              <a:rPr lang="en-US" sz="1800" b="1" dirty="0">
                <a:latin typeface="Arial" charset="0"/>
              </a:rPr>
              <a:t>Radium 226 (lightning rods</a:t>
            </a:r>
            <a:r>
              <a:rPr lang="en-US" sz="1800" b="1" dirty="0" smtClean="0">
                <a:latin typeface="Arial" charset="0"/>
              </a:rPr>
              <a:t>)</a:t>
            </a:r>
          </a:p>
          <a:p>
            <a:r>
              <a:rPr lang="en-US" b="1" dirty="0" smtClean="0">
                <a:latin typeface="Arial" charset="0"/>
              </a:rPr>
              <a:t>Household</a:t>
            </a:r>
          </a:p>
          <a:p>
            <a:pPr lvl="1"/>
            <a:r>
              <a:rPr lang="en-US" sz="1800" b="1" dirty="0" smtClean="0">
                <a:latin typeface="Arial" charset="0"/>
              </a:rPr>
              <a:t>Tritium (exit signs, luminous dials)</a:t>
            </a:r>
          </a:p>
          <a:p>
            <a:pPr lvl="1"/>
            <a:r>
              <a:rPr lang="en-US" sz="1800" b="1" dirty="0" smtClean="0">
                <a:latin typeface="Arial" charset="0"/>
              </a:rPr>
              <a:t>Americium (smoke detectors)</a:t>
            </a:r>
          </a:p>
          <a:p>
            <a:pPr lvl="1"/>
            <a:r>
              <a:rPr lang="en-US" sz="1800" b="1" dirty="0" smtClean="0">
                <a:latin typeface="Arial" charset="0"/>
              </a:rPr>
              <a:t>Thorium 232 (gas lantern mantles)</a:t>
            </a:r>
          </a:p>
          <a:p>
            <a:r>
              <a:rPr lang="en-US" b="1" dirty="0" smtClean="0">
                <a:latin typeface="Arial" charset="0"/>
              </a:rPr>
              <a:t>Hospitals</a:t>
            </a:r>
            <a:endParaRPr lang="en-US" b="1" dirty="0">
              <a:latin typeface="Arial" charset="0"/>
            </a:endParaRPr>
          </a:p>
          <a:p>
            <a:pPr lvl="1"/>
            <a:r>
              <a:rPr lang="en-US" sz="1800" b="1" dirty="0">
                <a:latin typeface="Arial" charset="0"/>
              </a:rPr>
              <a:t>Technetium 99 (</a:t>
            </a:r>
            <a:r>
              <a:rPr lang="en-US" sz="1800" b="1" dirty="0" smtClean="0">
                <a:latin typeface="Arial" charset="0"/>
              </a:rPr>
              <a:t>bone/biliary/VQ </a:t>
            </a:r>
            <a:r>
              <a:rPr lang="en-US" sz="1800" b="1" dirty="0">
                <a:latin typeface="Arial" charset="0"/>
              </a:rPr>
              <a:t>scan</a:t>
            </a:r>
            <a:r>
              <a:rPr lang="en-US" sz="1800" b="1" dirty="0" smtClean="0">
                <a:latin typeface="Arial" charset="0"/>
              </a:rPr>
              <a:t>, </a:t>
            </a:r>
            <a:r>
              <a:rPr lang="en-US" sz="1800" b="1" dirty="0" err="1">
                <a:latin typeface="Arial" charset="0"/>
              </a:rPr>
              <a:t>venograms</a:t>
            </a:r>
            <a:r>
              <a:rPr lang="en-US" sz="1800" b="1" dirty="0">
                <a:latin typeface="Arial" charset="0"/>
              </a:rPr>
              <a:t>, </a:t>
            </a:r>
            <a:r>
              <a:rPr lang="en-US" sz="1800" b="1" dirty="0" err="1" smtClean="0">
                <a:latin typeface="Arial" charset="0"/>
              </a:rPr>
              <a:t>sestamibi</a:t>
            </a:r>
            <a:r>
              <a:rPr lang="en-US" sz="1800" b="1" dirty="0" smtClean="0">
                <a:latin typeface="Arial" charset="0"/>
              </a:rPr>
              <a:t>)</a:t>
            </a:r>
            <a:endParaRPr lang="en-US" sz="1800" b="1" dirty="0">
              <a:latin typeface="Arial" charset="0"/>
            </a:endParaRPr>
          </a:p>
          <a:p>
            <a:pPr lvl="1"/>
            <a:r>
              <a:rPr lang="en-US" sz="1800" b="1" dirty="0">
                <a:latin typeface="Arial" charset="0"/>
              </a:rPr>
              <a:t>Iodine 123 (thyroid scan)</a:t>
            </a:r>
          </a:p>
          <a:p>
            <a:pPr lvl="1"/>
            <a:r>
              <a:rPr lang="en-US" sz="1800" b="1" dirty="0">
                <a:latin typeface="Arial" charset="0"/>
              </a:rPr>
              <a:t>Strontium 85 (bone studies)</a:t>
            </a:r>
          </a:p>
          <a:p>
            <a:pPr lvl="1"/>
            <a:r>
              <a:rPr lang="en-US" sz="1800" b="1" dirty="0">
                <a:latin typeface="Arial" charset="0"/>
              </a:rPr>
              <a:t>Xenon 133 (VQ scan)</a:t>
            </a: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2584450" y="45926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007" name="Rectangle 7"/>
          <p:cNvSpPr>
            <a:spLocks noRot="1" noChangeArrowheads="1"/>
          </p:cNvSpPr>
          <p:nvPr/>
        </p:nvSpPr>
        <p:spPr bwMode="auto">
          <a:xfrm>
            <a:off x="4648200" y="3657600"/>
            <a:ext cx="4038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" name="Content Placeholder 7" descr="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2F8F8"/>
              </a:clrFrom>
              <a:clrTo>
                <a:srgbClr val="F2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9300" y="2514600"/>
            <a:ext cx="3238500" cy="21590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/>
          <a:lstStyle/>
          <a:p>
            <a:r>
              <a:rPr lang="en-US">
                <a:latin typeface="Arial" charset="0"/>
              </a:rPr>
              <a:t>What are the medical effects of radiation???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latin typeface="Arial" charset="0"/>
            </a:endParaRPr>
          </a:p>
          <a:p>
            <a:pPr>
              <a:buFont typeface="Wingdings" charset="0"/>
              <a:buNone/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Radiation may cause damage to cells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Radioisotopes may transfer energy to cells and damage DNA</a:t>
            </a:r>
          </a:p>
          <a:p>
            <a:pPr lvl="1"/>
            <a:r>
              <a:rPr lang="en-US" sz="2400" b="1" dirty="0">
                <a:latin typeface="Arial" charset="0"/>
              </a:rPr>
              <a:t>Direct cleavage of </a:t>
            </a:r>
            <a:r>
              <a:rPr lang="en-US" sz="2400" b="1" dirty="0" smtClean="0">
                <a:latin typeface="Arial" charset="0"/>
              </a:rPr>
              <a:t>bonds </a:t>
            </a:r>
            <a:endParaRPr lang="en-US" sz="2400" b="1" dirty="0">
              <a:latin typeface="Arial" charset="0"/>
            </a:endParaRPr>
          </a:p>
          <a:p>
            <a:pPr lvl="1"/>
            <a:r>
              <a:rPr lang="en-US" sz="2400" b="1" dirty="0">
                <a:latin typeface="Arial" charset="0"/>
              </a:rPr>
              <a:t>Energy deposited in water molecules</a:t>
            </a:r>
          </a:p>
          <a:p>
            <a:pPr lvl="2"/>
            <a:r>
              <a:rPr lang="en-US" b="1" dirty="0" smtClean="0">
                <a:latin typeface="Arial" charset="0"/>
              </a:rPr>
              <a:t>Form hydroxyl radicals (OH</a:t>
            </a:r>
            <a:r>
              <a:rPr lang="en-US" b="1" baseline="30000" dirty="0" smtClean="0">
                <a:latin typeface="Arial" charset="0"/>
              </a:rPr>
              <a:t>.</a:t>
            </a:r>
            <a:r>
              <a:rPr lang="en-US" b="1" dirty="0" smtClean="0">
                <a:latin typeface="Arial" charset="0"/>
              </a:rPr>
              <a:t>)</a:t>
            </a:r>
          </a:p>
          <a:p>
            <a:pPr lvl="2"/>
            <a:r>
              <a:rPr lang="en-US" b="1" dirty="0" smtClean="0">
                <a:latin typeface="Arial" charset="0"/>
              </a:rPr>
              <a:t>Free </a:t>
            </a:r>
            <a:r>
              <a:rPr lang="en-US" b="1" dirty="0">
                <a:latin typeface="Arial" charset="0"/>
              </a:rPr>
              <a:t>radical </a:t>
            </a:r>
            <a:r>
              <a:rPr lang="en-US" b="1" dirty="0" smtClean="0">
                <a:latin typeface="Arial" charset="0"/>
              </a:rPr>
              <a:t>damage</a:t>
            </a:r>
          </a:p>
          <a:p>
            <a:r>
              <a:rPr lang="en-US" b="1" dirty="0" smtClean="0">
                <a:latin typeface="Arial" charset="0"/>
              </a:rPr>
              <a:t>Bystander effect</a:t>
            </a:r>
          </a:p>
          <a:p>
            <a:pPr lvl="1"/>
            <a:r>
              <a:rPr lang="en-US" sz="2400" b="1" dirty="0" smtClean="0">
                <a:latin typeface="Arial" charset="0"/>
              </a:rPr>
              <a:t>Cells that juxtapose irradiated cells develop chromosomal </a:t>
            </a:r>
            <a:r>
              <a:rPr lang="en-US" sz="2400" b="1" dirty="0" err="1" smtClean="0">
                <a:latin typeface="Arial" charset="0"/>
              </a:rPr>
              <a:t>abn</a:t>
            </a:r>
            <a:r>
              <a:rPr lang="en-US" sz="2400" b="1" dirty="0" smtClean="0">
                <a:latin typeface="Arial" charset="0"/>
              </a:rPr>
              <a:t> due to gap junction connections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come we </a:t>
            </a:r>
            <a:r>
              <a:rPr lang="en-US" dirty="0" smtClean="0">
                <a:latin typeface="Arial" charset="0"/>
              </a:rPr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>
                <a:latin typeface="Arial" charset="0"/>
              </a:rPr>
              <a:t>t </a:t>
            </a:r>
            <a:r>
              <a:rPr lang="en-US" dirty="0">
                <a:latin typeface="Arial" charset="0"/>
              </a:rPr>
              <a:t>fall apart?</a:t>
            </a:r>
          </a:p>
        </p:txBody>
      </p:sp>
      <p:sp>
        <p:nvSpPr>
          <p:cNvPr id="1935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8077200" cy="4498975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Humans </a:t>
            </a:r>
            <a:r>
              <a:rPr lang="en-US" b="1" dirty="0">
                <a:latin typeface="Arial" charset="0"/>
              </a:rPr>
              <a:t>are incredibly resilient</a:t>
            </a:r>
          </a:p>
          <a:p>
            <a:r>
              <a:rPr lang="en-US" b="1" dirty="0">
                <a:latin typeface="Arial" charset="0"/>
              </a:rPr>
              <a:t>Each cell in our body has a DNA break about every 10 seconds</a:t>
            </a:r>
          </a:p>
          <a:p>
            <a:pPr lvl="1"/>
            <a:r>
              <a:rPr lang="en-US" sz="2000" b="1" dirty="0" err="1">
                <a:latin typeface="Arial" charset="0"/>
              </a:rPr>
              <a:t>10s</a:t>
            </a:r>
            <a:r>
              <a:rPr lang="en-US" sz="2000" b="1" dirty="0">
                <a:latin typeface="Arial" charset="0"/>
              </a:rPr>
              <a:t> of millions of DNA breaks per year</a:t>
            </a:r>
          </a:p>
          <a:p>
            <a:r>
              <a:rPr lang="en-US" b="1" dirty="0">
                <a:latin typeface="Arial" charset="0"/>
              </a:rPr>
              <a:t>Our cells have DNA repair mechanisms</a:t>
            </a:r>
          </a:p>
          <a:p>
            <a:r>
              <a:rPr lang="en-US" b="1" dirty="0">
                <a:latin typeface="Arial" charset="0"/>
              </a:rPr>
              <a:t>Acute radiation effects ONLY occur if exposure overwhelms repair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1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Ionizing Radiation</a:t>
            </a:r>
            <a:endParaRPr lang="en-US"/>
          </a:p>
        </p:txBody>
      </p:sp>
      <p:sp>
        <p:nvSpPr>
          <p:cNvPr id="161802" name="Rectangle 10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</a:rPr>
              <a:t>Ionizing radiation is radiation that is capable of transferring its energy to human tissue and imparting chemical changes (breaking chemical bonds)</a:t>
            </a:r>
            <a:endParaRPr lang="en-US" sz="2800"/>
          </a:p>
        </p:txBody>
      </p:sp>
      <p:pic>
        <p:nvPicPr>
          <p:cNvPr id="161803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0" y="6400800"/>
            <a:ext cx="533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Courtesy of Lawrence Livermore Natl Lab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Stochastic v deterministic</a:t>
            </a:r>
            <a:endParaRPr lang="en-US" dirty="0">
              <a:latin typeface="Arial" charset="0"/>
            </a:endParaRPr>
          </a:p>
        </p:txBody>
      </p:sp>
      <p:sp>
        <p:nvSpPr>
          <p:cNvPr id="1935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8077200" cy="449897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Stochastic</a:t>
            </a:r>
            <a:r>
              <a:rPr lang="en-US" b="1" dirty="0" smtClean="0">
                <a:latin typeface="Arial" charset="0"/>
              </a:rPr>
              <a:t> – injury does not require threshold limit to be exceeded</a:t>
            </a:r>
          </a:p>
          <a:p>
            <a:pPr lvl="1"/>
            <a:r>
              <a:rPr lang="en-US" sz="2000" b="1" dirty="0" smtClean="0">
                <a:latin typeface="Arial" charset="0"/>
              </a:rPr>
              <a:t>A single unit of radiation may cause a chromosomal abnormality that will eventually lead to cancer</a:t>
            </a:r>
          </a:p>
          <a:p>
            <a:pPr lvl="1"/>
            <a:r>
              <a:rPr lang="en-US" sz="2000" b="1" dirty="0" smtClean="0">
                <a:latin typeface="Arial" charset="0"/>
              </a:rPr>
              <a:t>Theory: “there is no safe dose of radiation”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Deterministic</a:t>
            </a:r>
            <a:r>
              <a:rPr lang="en-US" b="1" dirty="0" smtClean="0">
                <a:latin typeface="Arial" charset="0"/>
              </a:rPr>
              <a:t> – threshold limit </a:t>
            </a:r>
          </a:p>
          <a:p>
            <a:pPr lvl="1"/>
            <a:r>
              <a:rPr lang="en-US" sz="2000" b="1" dirty="0" smtClean="0">
                <a:latin typeface="Arial" charset="0"/>
              </a:rPr>
              <a:t>A relatively large percentage of cells in an organ must be affected prior to organ dysfunction</a:t>
            </a:r>
          </a:p>
          <a:p>
            <a:pPr lvl="1"/>
            <a:r>
              <a:rPr lang="en-US" sz="2000" b="1" dirty="0" smtClean="0">
                <a:latin typeface="Arial" charset="0"/>
              </a:rPr>
              <a:t>Until that threshold is met, no detectable organ dysfunction</a:t>
            </a:r>
          </a:p>
        </p:txBody>
      </p:sp>
    </p:spTree>
    <p:extLst>
      <p:ext uri="{BB962C8B-B14F-4D97-AF65-F5344CB8AC3E}">
        <p14:creationId xmlns:p14="http://schemas.microsoft.com/office/powerpoint/2010/main" val="354294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Medical effects</a:t>
            </a:r>
          </a:p>
        </p:txBody>
      </p:sp>
      <p:sp>
        <p:nvSpPr>
          <p:cNvPr id="1996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External exposures -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Whole </a:t>
            </a:r>
            <a:r>
              <a:rPr lang="en-US" b="1" dirty="0">
                <a:latin typeface="Arial" charset="0"/>
              </a:rPr>
              <a:t>body </a:t>
            </a:r>
            <a:r>
              <a:rPr lang="en-US" b="1" dirty="0" smtClean="0">
                <a:latin typeface="Arial" charset="0"/>
              </a:rPr>
              <a:t>dose:</a:t>
            </a:r>
            <a:endParaRPr lang="en-US" b="1" dirty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Acute radiation syndrome (ARS)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Risk of chronic effects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Local </a:t>
            </a:r>
            <a:r>
              <a:rPr lang="en-US" b="1" dirty="0" smtClean="0">
                <a:latin typeface="Arial" charset="0"/>
              </a:rPr>
              <a:t>dose:</a:t>
            </a:r>
            <a:endParaRPr lang="en-US" b="1" dirty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Local effects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Contamination: 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Minimal risk of acute radiation syndrome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Risk of incorporation and chronic effects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Acute Radiation Syndrome</a:t>
            </a:r>
          </a:p>
        </p:txBody>
      </p:sp>
      <p:sp>
        <p:nvSpPr>
          <p:cNvPr id="2017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Acute Illness caused by </a:t>
            </a:r>
            <a:r>
              <a:rPr lang="en-US" b="1" dirty="0">
                <a:solidFill>
                  <a:schemeClr val="hlink"/>
                </a:solidFill>
                <a:latin typeface="Arial" charset="0"/>
              </a:rPr>
              <a:t>exposure</a:t>
            </a:r>
            <a:r>
              <a:rPr lang="en-US" b="1" dirty="0">
                <a:latin typeface="Arial" charset="0"/>
              </a:rPr>
              <a:t> to whole body radiation over a short period of time (excess of </a:t>
            </a:r>
            <a:r>
              <a:rPr lang="en-US" b="1" dirty="0" smtClean="0">
                <a:latin typeface="Arial" charset="0"/>
              </a:rPr>
              <a:t>1 </a:t>
            </a:r>
            <a:r>
              <a:rPr lang="en-US" b="1" dirty="0" err="1" smtClean="0">
                <a:latin typeface="Arial" charset="0"/>
              </a:rPr>
              <a:t>Sv</a:t>
            </a:r>
            <a:r>
              <a:rPr lang="en-US" b="1" dirty="0" smtClean="0">
                <a:latin typeface="Arial" charset="0"/>
              </a:rPr>
              <a:t>)</a:t>
            </a:r>
            <a:endParaRPr lang="en-US" b="1" dirty="0">
              <a:latin typeface="Arial" charset="0"/>
            </a:endParaRPr>
          </a:p>
          <a:p>
            <a:pPr lvl="1"/>
            <a:r>
              <a:rPr lang="en-US" b="1" dirty="0">
                <a:solidFill>
                  <a:schemeClr val="hlink"/>
                </a:solidFill>
                <a:latin typeface="Arial" charset="0"/>
              </a:rPr>
              <a:t>Nuclear blast</a:t>
            </a:r>
          </a:p>
          <a:p>
            <a:pPr lvl="1"/>
            <a:r>
              <a:rPr lang="en-US" b="1" dirty="0">
                <a:solidFill>
                  <a:schemeClr val="hlink"/>
                </a:solidFill>
                <a:latin typeface="Arial" charset="0"/>
              </a:rPr>
              <a:t>Whole body exposure </a:t>
            </a:r>
            <a:endParaRPr lang="en-US" b="1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ARS Predictable Course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Prodromal - onset dependent on dose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Nausea, vomiting, malaise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Latent - days to weeks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Bone marrow suppression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Illness phase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Infection, bleeding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Recovery or death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Relation </a:t>
            </a:r>
            <a:r>
              <a:rPr lang="en-US" b="1" dirty="0">
                <a:latin typeface="Arial" charset="0"/>
              </a:rPr>
              <a:t>of dose </a:t>
            </a:r>
            <a:r>
              <a:rPr lang="en-US" b="1" dirty="0" smtClean="0">
                <a:latin typeface="Arial" charset="0"/>
              </a:rPr>
              <a:t>&amp; symptoms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Higher the dose, the faster onset of </a:t>
            </a:r>
            <a:r>
              <a:rPr lang="en-US" b="1" dirty="0" err="1" smtClean="0">
                <a:solidFill>
                  <a:srgbClr val="FFFF00"/>
                </a:solidFill>
                <a:latin typeface="Arial" charset="0"/>
              </a:rPr>
              <a:t>sxs</a:t>
            </a:r>
            <a:endParaRPr lang="en-US" b="1" dirty="0" smtClean="0">
              <a:solidFill>
                <a:srgbClr val="FFFF00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Higher the dose, the longer </a:t>
            </a:r>
            <a:r>
              <a:rPr lang="en-US" b="1" dirty="0" err="1" smtClean="0">
                <a:latin typeface="Arial" charset="0"/>
              </a:rPr>
              <a:t>sxs</a:t>
            </a:r>
            <a:r>
              <a:rPr lang="en-US" b="1" dirty="0" smtClean="0">
                <a:latin typeface="Arial" charset="0"/>
              </a:rPr>
              <a:t> last</a:t>
            </a:r>
          </a:p>
          <a:p>
            <a:pPr lvl="1">
              <a:lnSpc>
                <a:spcPct val="90000"/>
              </a:lnSpc>
            </a:pP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Syndromes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Clinical effects of acute radiation are dose dependent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&lt; 1Gy (100rad) – no ARS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&gt; 1Gy = hematologic syndrome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&gt; 6Gy = gastrointestinal syndrome, pulmonary syndrome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&gt;15Gy = cerebrovascular syndrome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&gt;10-20Gy = 100% mortality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58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Syndromes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Hematologic syndrome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&gt; 1 </a:t>
            </a:r>
            <a:r>
              <a:rPr lang="en-US" dirty="0" err="1" smtClean="0">
                <a:latin typeface="Arial"/>
                <a:cs typeface="Arial"/>
              </a:rPr>
              <a:t>Gy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err="1" smtClean="0">
                <a:latin typeface="Arial"/>
                <a:cs typeface="Arial"/>
              </a:rPr>
              <a:t>Panctopenia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Lymphocytes are first to decrease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Nadir is 8-30 days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Used as prognostic factor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26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Syndromes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Gastrointestinal syndrome (&gt;6Gy)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N/V/D/sloughing of mucosa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Hypersecretion</a:t>
            </a:r>
            <a:r>
              <a:rPr lang="en-US" dirty="0" smtClean="0">
                <a:latin typeface="Arial"/>
                <a:cs typeface="Arial"/>
              </a:rPr>
              <a:t> of fluids into lumen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Leads to dehydration and sepsis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Pulmonary syndrome (&gt;6Gy)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Pneumonitis within 1-3 months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May lead to fibrosis and respiratory failure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52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Syndromes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CNS syndrome (&gt;15Gy)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Pyrexia, ataxia, CNS sedation, seizures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Hypotension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Universally fatal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3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/>
          <a:lstStyle/>
          <a:p>
            <a:r>
              <a:rPr lang="en-US">
                <a:latin typeface="Arial" charset="0"/>
              </a:rPr>
              <a:t>How are patients with ARS treated?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are patients with ARS treated?</a:t>
            </a:r>
            <a:r>
              <a:rPr lang="en-US"/>
              <a:t> </a:t>
            </a:r>
          </a:p>
        </p:txBody>
      </p:sp>
      <p:sp>
        <p:nvSpPr>
          <p:cNvPr id="202756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Estimate </a:t>
            </a:r>
            <a:r>
              <a:rPr lang="en-US" b="1" dirty="0" smtClean="0">
                <a:latin typeface="Arial" charset="0"/>
              </a:rPr>
              <a:t>dose</a:t>
            </a:r>
            <a:endParaRPr lang="en-US" dirty="0" smtClean="0">
              <a:solidFill>
                <a:prstClr val="black"/>
              </a:solidFill>
              <a:latin typeface="Verdana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  <a:latin typeface="Verdana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  <a:latin typeface="Verdana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  <a:latin typeface="Verdana"/>
            </a:endParaRPr>
          </a:p>
          <a:p>
            <a:pPr>
              <a:lnSpc>
                <a:spcPct val="90000"/>
              </a:lnSpc>
            </a:pPr>
            <a:endParaRPr lang="en-US" b="1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36934"/>
              </p:ext>
            </p:extLst>
          </p:nvPr>
        </p:nvGraphicFramePr>
        <p:xfrm>
          <a:off x="152400" y="2362199"/>
          <a:ext cx="8839200" cy="43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1239917">
                <a:tc>
                  <a:txBody>
                    <a:bodyPr/>
                    <a:lstStyle/>
                    <a:p>
                      <a:r>
                        <a:rPr lang="en-US" dirty="0" smtClean="0"/>
                        <a:t>Dose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Gy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Onset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vomting</a:t>
                      </a:r>
                      <a:r>
                        <a:rPr lang="en-US" baseline="0" dirty="0" smtClean="0"/>
                        <a:t> (hours)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 constant (K) for lymphocyte depletion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Dicentric</a:t>
                      </a:r>
                      <a:r>
                        <a:rPr lang="en-US" dirty="0" smtClean="0"/>
                        <a:t> chromosomes in lymphocytes (per 1000 cells)</a:t>
                      </a:r>
                      <a:endParaRPr lang="en-US" dirty="0"/>
                    </a:p>
                  </a:txBody>
                  <a:tcPr/>
                </a:tc>
              </a:tr>
              <a:tr h="517248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</a:tr>
              <a:tr h="51724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51724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</a:t>
                      </a:r>
                      <a:endParaRPr lang="en-US" dirty="0"/>
                    </a:p>
                  </a:txBody>
                  <a:tcPr/>
                </a:tc>
              </a:tr>
              <a:tr h="51724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439</a:t>
                      </a:r>
                      <a:endParaRPr lang="en-US" dirty="0"/>
                    </a:p>
                  </a:txBody>
                  <a:tcPr/>
                </a:tc>
              </a:tr>
              <a:tr h="51724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703</a:t>
                      </a:r>
                      <a:endParaRPr lang="en-US" dirty="0"/>
                    </a:p>
                  </a:txBody>
                  <a:tcPr/>
                </a:tc>
              </a:tr>
              <a:tr h="51724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Types of Ionizing Radiation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Particles or waves</a:t>
            </a:r>
          </a:p>
          <a:p>
            <a:pPr lvl="1"/>
            <a:r>
              <a:rPr lang="en-US" b="1">
                <a:latin typeface="Arial" charset="0"/>
              </a:rPr>
              <a:t>Particles</a:t>
            </a:r>
          </a:p>
          <a:p>
            <a:pPr lvl="2"/>
            <a:r>
              <a:rPr lang="en-US" b="1">
                <a:latin typeface="Arial" charset="0"/>
              </a:rPr>
              <a:t>Alpha</a:t>
            </a:r>
          </a:p>
          <a:p>
            <a:pPr lvl="2"/>
            <a:r>
              <a:rPr lang="en-US" b="1">
                <a:latin typeface="Arial" charset="0"/>
              </a:rPr>
              <a:t>Beta</a:t>
            </a:r>
          </a:p>
          <a:p>
            <a:pPr lvl="2"/>
            <a:r>
              <a:rPr lang="en-US" b="1">
                <a:latin typeface="Arial" charset="0"/>
              </a:rPr>
              <a:t>Neutrons</a:t>
            </a:r>
          </a:p>
        </p:txBody>
      </p:sp>
      <p:sp>
        <p:nvSpPr>
          <p:cNvPr id="5127" name="Rectangle 7"/>
          <p:cNvSpPr>
            <a:spLocks noRot="1" noChangeArrowheads="1"/>
          </p:cNvSpPr>
          <p:nvPr/>
        </p:nvSpPr>
        <p:spPr bwMode="auto">
          <a:xfrm>
            <a:off x="4724400" y="2133600"/>
            <a:ext cx="3962400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n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Electromagnetic waves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n"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Gamma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n"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X-rays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are patients with ARS treated?</a:t>
            </a:r>
            <a:r>
              <a:rPr lang="en-US"/>
              <a:t> </a:t>
            </a:r>
          </a:p>
        </p:txBody>
      </p:sp>
      <p:sp>
        <p:nvSpPr>
          <p:cNvPr id="202756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Estimate </a:t>
            </a:r>
            <a:r>
              <a:rPr lang="en-US" b="1" dirty="0" smtClean="0">
                <a:latin typeface="Arial" charset="0"/>
              </a:rPr>
              <a:t>dose</a:t>
            </a:r>
            <a:endParaRPr lang="en-US" dirty="0" smtClean="0">
              <a:solidFill>
                <a:prstClr val="black"/>
              </a:solidFill>
              <a:latin typeface="Verdana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  <a:latin typeface="Verdana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  <a:latin typeface="Verdana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  <a:latin typeface="Verdana"/>
            </a:endParaRPr>
          </a:p>
          <a:p>
            <a:pPr>
              <a:lnSpc>
                <a:spcPct val="90000"/>
              </a:lnSpc>
            </a:pPr>
            <a:endParaRPr lang="en-US" b="1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2133600"/>
            <a:ext cx="4885459" cy="472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0400" y="2160319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Andrews lymphocyte depletion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9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are patients with ARS treated?</a:t>
            </a:r>
            <a:r>
              <a:rPr lang="en-US"/>
              <a:t> </a:t>
            </a:r>
          </a:p>
        </p:txBody>
      </p:sp>
      <p:sp>
        <p:nvSpPr>
          <p:cNvPr id="202756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Estimate </a:t>
            </a:r>
            <a:r>
              <a:rPr lang="en-US" b="1" dirty="0" smtClean="0">
                <a:latin typeface="Arial" charset="0"/>
              </a:rPr>
              <a:t>dose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Diagnostic tests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CBC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Type and cross</a:t>
            </a:r>
            <a:endParaRPr 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6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are patients with ARS treated?</a:t>
            </a:r>
            <a:r>
              <a:rPr lang="en-US"/>
              <a:t> </a:t>
            </a:r>
          </a:p>
        </p:txBody>
      </p:sp>
      <p:sp>
        <p:nvSpPr>
          <p:cNvPr id="202756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Estimate </a:t>
            </a:r>
            <a:r>
              <a:rPr lang="en-US" b="1" dirty="0" smtClean="0">
                <a:latin typeface="Arial" charset="0"/>
              </a:rPr>
              <a:t>dose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Diagnostic tests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Supportive </a:t>
            </a:r>
            <a:r>
              <a:rPr lang="en-US" b="1" dirty="0">
                <a:latin typeface="Arial" charset="0"/>
              </a:rPr>
              <a:t>care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Anti-emetics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Antibiotics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GM-CSF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Blood </a:t>
            </a:r>
            <a:r>
              <a:rPr lang="en-US" sz="2000" dirty="0" smtClean="0">
                <a:latin typeface="Arial" charset="0"/>
              </a:rPr>
              <a:t>products - irradiated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Arial" charset="0"/>
              </a:rPr>
              <a:t>Neutropenic</a:t>
            </a:r>
            <a:r>
              <a:rPr lang="en-US" sz="2000" dirty="0">
                <a:latin typeface="Arial" charset="0"/>
              </a:rPr>
              <a:t> precautions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Surgery must be performed within 2 days, or after 3 months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00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Local dose</a:t>
            </a:r>
            <a:r>
              <a:rPr lang="en-US"/>
              <a:t> </a:t>
            </a:r>
          </a:p>
        </p:txBody>
      </p:sp>
      <p:sp>
        <p:nvSpPr>
          <p:cNvPr id="2549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Local exposure may lead to:</a:t>
            </a:r>
          </a:p>
          <a:p>
            <a:pPr lvl="1"/>
            <a:r>
              <a:rPr lang="en-US" b="1" dirty="0">
                <a:latin typeface="Arial" charset="0"/>
              </a:rPr>
              <a:t>Local skin and soft-tissue damage</a:t>
            </a:r>
          </a:p>
          <a:p>
            <a:pPr lvl="2"/>
            <a:r>
              <a:rPr lang="en-US" b="1" dirty="0">
                <a:latin typeface="Arial" charset="0"/>
              </a:rPr>
              <a:t>Erythema, edema, necrosis - looks like a thermal or chemical burn</a:t>
            </a:r>
          </a:p>
          <a:p>
            <a:pPr lvl="2"/>
            <a:r>
              <a:rPr lang="en-US" b="1" dirty="0">
                <a:latin typeface="Arial" charset="0"/>
              </a:rPr>
              <a:t>Occurs days after exposure</a:t>
            </a:r>
          </a:p>
          <a:p>
            <a:pPr lvl="1"/>
            <a:r>
              <a:rPr lang="en-US" b="1" dirty="0">
                <a:latin typeface="Arial" charset="0"/>
              </a:rPr>
              <a:t>Arterial insufficiency</a:t>
            </a:r>
          </a:p>
          <a:p>
            <a:pPr lvl="2"/>
            <a:r>
              <a:rPr lang="en-US" b="1" dirty="0">
                <a:latin typeface="Arial" charset="0"/>
              </a:rPr>
              <a:t>Occurs months / years later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Local dose</a:t>
            </a:r>
            <a:r>
              <a:rPr lang="en-US"/>
              <a:t> </a:t>
            </a:r>
          </a:p>
        </p:txBody>
      </p:sp>
      <p:pic>
        <p:nvPicPr>
          <p:cNvPr id="260102" name="Picture 6" descr="figure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3427413" cy="4498975"/>
          </a:xfrm>
          <a:noFill/>
          <a:ln/>
        </p:spPr>
      </p:pic>
      <p:pic>
        <p:nvPicPr>
          <p:cNvPr id="260103" name="Picture 7" descr="figure2c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427413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r>
              <a:rPr lang="en-US">
                <a:latin typeface="Arial" charset="0"/>
              </a:rPr>
              <a:t>What about the contaminated patient?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Radiological contamination</a:t>
            </a:r>
          </a:p>
        </p:txBody>
      </p:sp>
      <p:sp>
        <p:nvSpPr>
          <p:cNvPr id="2201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Contamination </a:t>
            </a:r>
            <a:endParaRPr lang="en-US" b="1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b="1" dirty="0" smtClean="0">
                <a:latin typeface="Arial" charset="0"/>
              </a:rPr>
              <a:t>Explosion in industrial or hospital setting.</a:t>
            </a:r>
          </a:p>
          <a:p>
            <a:pPr lvl="1">
              <a:lnSpc>
                <a:spcPct val="90000"/>
              </a:lnSpc>
            </a:pPr>
            <a:r>
              <a:rPr lang="ja-JP" altLang="en-US" b="1" dirty="0" smtClean="0">
                <a:latin typeface="Arial"/>
              </a:rPr>
              <a:t>“</a:t>
            </a:r>
            <a:r>
              <a:rPr lang="en-US" b="1" dirty="0">
                <a:latin typeface="Arial" charset="0"/>
              </a:rPr>
              <a:t>Dirty bomb</a:t>
            </a:r>
            <a:r>
              <a:rPr lang="ja-JP" altLang="en-US" b="1" dirty="0">
                <a:latin typeface="Arial"/>
              </a:rPr>
              <a:t>”</a:t>
            </a:r>
            <a:r>
              <a:rPr lang="en-US" b="1" dirty="0">
                <a:latin typeface="Arial" charset="0"/>
              </a:rPr>
              <a:t> [</a:t>
            </a:r>
            <a:r>
              <a:rPr lang="ja-JP" altLang="en-US" b="1" dirty="0">
                <a:latin typeface="Arial"/>
              </a:rPr>
              <a:t>“</a:t>
            </a:r>
            <a:r>
              <a:rPr lang="en-US" b="1" dirty="0">
                <a:latin typeface="Arial" charset="0"/>
              </a:rPr>
              <a:t>Radiological dispersal device (RDD)</a:t>
            </a:r>
            <a:r>
              <a:rPr lang="ja-JP" altLang="en-US" b="1" dirty="0">
                <a:latin typeface="Arial"/>
              </a:rPr>
              <a:t>”</a:t>
            </a:r>
            <a:r>
              <a:rPr lang="en-US" b="1" dirty="0">
                <a:latin typeface="Arial" charset="0"/>
              </a:rPr>
              <a:t>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>
                <a:latin typeface="Arial" charset="0"/>
              </a:rPr>
              <a:t>Dirty bomb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Arial" charset="0"/>
              </a:rPr>
              <a:t>?</a:t>
            </a:r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548640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latin typeface="Arial" charset="0"/>
              </a:rPr>
              <a:t>Conventional explosive device combined with a radioisotope</a:t>
            </a:r>
          </a:p>
          <a:p>
            <a:pPr>
              <a:lnSpc>
                <a:spcPct val="90000"/>
              </a:lnSpc>
            </a:pPr>
            <a:r>
              <a:rPr lang="en-US" sz="2800" b="1">
                <a:latin typeface="Arial" charset="0"/>
              </a:rPr>
              <a:t>The radioisotope is dispersed over an area during the explosion</a:t>
            </a:r>
          </a:p>
          <a:p>
            <a:pPr>
              <a:lnSpc>
                <a:spcPct val="90000"/>
              </a:lnSpc>
            </a:pPr>
            <a:r>
              <a:rPr lang="en-US" sz="2800" b="1">
                <a:latin typeface="Arial" charset="0"/>
              </a:rPr>
              <a:t>The main acute effect is</a:t>
            </a:r>
            <a:r>
              <a:rPr lang="en-US" sz="2800" b="1">
                <a:solidFill>
                  <a:schemeClr val="hlink"/>
                </a:solidFill>
                <a:latin typeface="Arial" charset="0"/>
              </a:rPr>
              <a:t> TRAUMA</a:t>
            </a:r>
            <a:endParaRPr lang="en-US" sz="2800" b="1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b="1">
              <a:latin typeface="Arial" charset="0"/>
            </a:endParaRPr>
          </a:p>
        </p:txBody>
      </p:sp>
      <p:pic>
        <p:nvPicPr>
          <p:cNvPr id="206853" name="Picture 5" descr="Dirty-Bomb.gif                                                 0002B08Fminime                         B690678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5" y="1600200"/>
            <a:ext cx="2582863" cy="44989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/>
              </a:rPr>
              <a:t>Radioisotope explosions</a:t>
            </a:r>
            <a:endParaRPr lang="en-US" dirty="0">
              <a:latin typeface="Arial" charset="0"/>
            </a:endParaRPr>
          </a:p>
        </p:txBody>
      </p:sp>
      <p:sp>
        <p:nvSpPr>
          <p:cNvPr id="208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Arial"/>
              </a:rPr>
              <a:t>Explosions involving radioisotope (‘dirty bomb’ or industrial explosion) </a:t>
            </a:r>
            <a:r>
              <a:rPr lang="en-US" b="1" dirty="0" smtClean="0">
                <a:latin typeface="Arial" charset="0"/>
              </a:rPr>
              <a:t>do </a:t>
            </a:r>
            <a:r>
              <a:rPr lang="en-US" b="1" dirty="0">
                <a:latin typeface="Arial" charset="0"/>
              </a:rPr>
              <a:t>not cause acute radiation effects (ARS)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However, they may </a:t>
            </a:r>
            <a:r>
              <a:rPr lang="en-US" b="1" dirty="0">
                <a:latin typeface="Arial" charset="0"/>
              </a:rPr>
              <a:t>produce contamination that may lead to an increased risk of long-term effects (e.g. cancer and teratology) if the radioisotope is ingested, inhaled or absorbed through wounds.</a:t>
            </a: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/>
              </a:rPr>
              <a:t>Radioisotope Explosion </a:t>
            </a:r>
            <a:r>
              <a:rPr lang="en-US" dirty="0" smtClean="0">
                <a:latin typeface="Arial" charset="0"/>
              </a:rPr>
              <a:t>Patient </a:t>
            </a:r>
            <a:r>
              <a:rPr lang="en-US" dirty="0">
                <a:latin typeface="Arial" charset="0"/>
              </a:rPr>
              <a:t>Management </a:t>
            </a:r>
          </a:p>
        </p:txBody>
      </p:sp>
      <p:sp>
        <p:nvSpPr>
          <p:cNvPr id="178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First priority is trauma/medical evaluation</a:t>
            </a:r>
          </a:p>
          <a:p>
            <a:pPr lvl="1"/>
            <a:r>
              <a:rPr lang="en-US" b="1">
                <a:latin typeface="Arial" charset="0"/>
              </a:rPr>
              <a:t>Should not be delayed for </a:t>
            </a:r>
            <a:r>
              <a:rPr lang="ja-JP" altLang="en-US" b="1">
                <a:latin typeface="Arial"/>
              </a:rPr>
              <a:t>“</a:t>
            </a:r>
            <a:r>
              <a:rPr lang="en-US" b="1">
                <a:latin typeface="Arial" charset="0"/>
              </a:rPr>
              <a:t>radiation evaluation</a:t>
            </a:r>
            <a:r>
              <a:rPr lang="ja-JP" altLang="en-US" b="1">
                <a:latin typeface="Arial"/>
              </a:rPr>
              <a:t>”</a:t>
            </a:r>
            <a:r>
              <a:rPr lang="en-US" b="1">
                <a:latin typeface="Arial" charset="0"/>
              </a:rPr>
              <a:t> </a:t>
            </a:r>
          </a:p>
          <a:p>
            <a:pPr lvl="1"/>
            <a:r>
              <a:rPr lang="en-US" b="1">
                <a:latin typeface="Arial" charset="0"/>
              </a:rPr>
              <a:t>The amount of isotope on a single patient is miniscule and is not harmful unless inhaled, swallowed, or in contact with skin </a:t>
            </a:r>
          </a:p>
          <a:p>
            <a:pPr>
              <a:buFont typeface="Wingdings" charset="0"/>
              <a:buNone/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Types of ionizing radiation</a:t>
            </a:r>
          </a:p>
        </p:txBody>
      </p:sp>
      <p:sp>
        <p:nvSpPr>
          <p:cNvPr id="162838" name="Oval 22"/>
          <p:cNvSpPr>
            <a:spLocks noChangeArrowheads="1"/>
          </p:cNvSpPr>
          <p:nvPr/>
        </p:nvSpPr>
        <p:spPr bwMode="auto">
          <a:xfrm rot="3765171">
            <a:off x="1627188" y="2509837"/>
            <a:ext cx="966788" cy="2392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9" name="Oval 23"/>
          <p:cNvSpPr>
            <a:spLocks noChangeArrowheads="1"/>
          </p:cNvSpPr>
          <p:nvPr/>
        </p:nvSpPr>
        <p:spPr bwMode="auto">
          <a:xfrm rot="-3928204">
            <a:off x="1604169" y="2510631"/>
            <a:ext cx="1011238" cy="2390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0" name="Oval 24"/>
          <p:cNvSpPr>
            <a:spLocks noChangeArrowheads="1"/>
          </p:cNvSpPr>
          <p:nvPr/>
        </p:nvSpPr>
        <p:spPr bwMode="auto">
          <a:xfrm>
            <a:off x="1603375" y="2449513"/>
            <a:ext cx="969963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1" name="AutoShape 25"/>
          <p:cNvSpPr>
            <a:spLocks noChangeArrowheads="1"/>
          </p:cNvSpPr>
          <p:nvPr/>
        </p:nvSpPr>
        <p:spPr bwMode="auto">
          <a:xfrm>
            <a:off x="2060575" y="3516313"/>
            <a:ext cx="74613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2" name="AutoShape 26"/>
          <p:cNvSpPr>
            <a:spLocks noChangeArrowheads="1"/>
          </p:cNvSpPr>
          <p:nvPr/>
        </p:nvSpPr>
        <p:spPr bwMode="auto">
          <a:xfrm>
            <a:off x="2060575" y="3668713"/>
            <a:ext cx="74613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3" name="AutoShape 27"/>
          <p:cNvSpPr>
            <a:spLocks noChangeArrowheads="1"/>
          </p:cNvSpPr>
          <p:nvPr/>
        </p:nvSpPr>
        <p:spPr bwMode="auto">
          <a:xfrm>
            <a:off x="1984375" y="3592513"/>
            <a:ext cx="74613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162844" name="AutoShape 28"/>
          <p:cNvSpPr>
            <a:spLocks noChangeArrowheads="1"/>
          </p:cNvSpPr>
          <p:nvPr/>
        </p:nvSpPr>
        <p:spPr bwMode="auto">
          <a:xfrm>
            <a:off x="2136775" y="3592513"/>
            <a:ext cx="74613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5" name="AutoShape 29"/>
          <p:cNvSpPr>
            <a:spLocks noChangeArrowheads="1"/>
          </p:cNvSpPr>
          <p:nvPr/>
        </p:nvSpPr>
        <p:spPr bwMode="auto">
          <a:xfrm>
            <a:off x="2212975" y="3516313"/>
            <a:ext cx="74613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6" name="AutoShape 30"/>
          <p:cNvSpPr>
            <a:spLocks noChangeArrowheads="1"/>
          </p:cNvSpPr>
          <p:nvPr/>
        </p:nvSpPr>
        <p:spPr bwMode="auto">
          <a:xfrm>
            <a:off x="2212975" y="3668713"/>
            <a:ext cx="74613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7" name="AutoShape 31"/>
          <p:cNvSpPr>
            <a:spLocks noChangeArrowheads="1"/>
          </p:cNvSpPr>
          <p:nvPr/>
        </p:nvSpPr>
        <p:spPr bwMode="auto">
          <a:xfrm>
            <a:off x="1984375" y="3668713"/>
            <a:ext cx="74613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8" name="AutoShape 32"/>
          <p:cNvSpPr>
            <a:spLocks noChangeArrowheads="1"/>
          </p:cNvSpPr>
          <p:nvPr/>
        </p:nvSpPr>
        <p:spPr bwMode="auto">
          <a:xfrm>
            <a:off x="2136775" y="3516313"/>
            <a:ext cx="74613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AutoShape 33"/>
          <p:cNvSpPr>
            <a:spLocks noChangeArrowheads="1"/>
          </p:cNvSpPr>
          <p:nvPr/>
        </p:nvSpPr>
        <p:spPr bwMode="auto">
          <a:xfrm>
            <a:off x="1984375" y="3516313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0" name="AutoShape 34"/>
          <p:cNvSpPr>
            <a:spLocks noChangeArrowheads="1"/>
          </p:cNvSpPr>
          <p:nvPr/>
        </p:nvSpPr>
        <p:spPr bwMode="auto">
          <a:xfrm>
            <a:off x="2136775" y="3668713"/>
            <a:ext cx="74613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1" name="AutoShape 35"/>
          <p:cNvSpPr>
            <a:spLocks noChangeArrowheads="1"/>
          </p:cNvSpPr>
          <p:nvPr/>
        </p:nvSpPr>
        <p:spPr bwMode="auto">
          <a:xfrm>
            <a:off x="2212975" y="3592513"/>
            <a:ext cx="74613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2" name="AutoShape 36"/>
          <p:cNvSpPr>
            <a:spLocks noChangeArrowheads="1"/>
          </p:cNvSpPr>
          <p:nvPr/>
        </p:nvSpPr>
        <p:spPr bwMode="auto">
          <a:xfrm>
            <a:off x="2060575" y="3592513"/>
            <a:ext cx="74613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3" name="Line 37"/>
          <p:cNvSpPr>
            <a:spLocks noChangeShapeType="1"/>
          </p:cNvSpPr>
          <p:nvPr/>
        </p:nvSpPr>
        <p:spPr bwMode="auto">
          <a:xfrm flipV="1">
            <a:off x="2289175" y="2373313"/>
            <a:ext cx="1939925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4" name="AutoShape 38"/>
          <p:cNvSpPr>
            <a:spLocks noChangeArrowheads="1"/>
          </p:cNvSpPr>
          <p:nvPr/>
        </p:nvSpPr>
        <p:spPr bwMode="auto">
          <a:xfrm>
            <a:off x="4270375" y="2297113"/>
            <a:ext cx="74613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5" name="Text Box 39"/>
          <p:cNvSpPr txBox="1">
            <a:spLocks noChangeArrowheads="1"/>
          </p:cNvSpPr>
          <p:nvPr/>
        </p:nvSpPr>
        <p:spPr bwMode="auto">
          <a:xfrm>
            <a:off x="4346575" y="1992313"/>
            <a:ext cx="223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+</a:t>
            </a:r>
          </a:p>
        </p:txBody>
      </p:sp>
      <p:sp>
        <p:nvSpPr>
          <p:cNvPr id="162856" name="AutoShape 40"/>
          <p:cNvSpPr>
            <a:spLocks noChangeArrowheads="1"/>
          </p:cNvSpPr>
          <p:nvPr/>
        </p:nvSpPr>
        <p:spPr bwMode="auto">
          <a:xfrm>
            <a:off x="4346575" y="2297113"/>
            <a:ext cx="74613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7" name="AutoShape 41"/>
          <p:cNvSpPr>
            <a:spLocks noChangeArrowheads="1"/>
          </p:cNvSpPr>
          <p:nvPr/>
        </p:nvSpPr>
        <p:spPr bwMode="auto">
          <a:xfrm>
            <a:off x="993775" y="3135313"/>
            <a:ext cx="74613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8" name="AutoShape 42"/>
          <p:cNvSpPr>
            <a:spLocks noChangeArrowheads="1"/>
          </p:cNvSpPr>
          <p:nvPr/>
        </p:nvSpPr>
        <p:spPr bwMode="auto">
          <a:xfrm>
            <a:off x="993775" y="4202113"/>
            <a:ext cx="74613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9" name="AutoShape 43"/>
          <p:cNvSpPr>
            <a:spLocks noChangeArrowheads="1"/>
          </p:cNvSpPr>
          <p:nvPr/>
        </p:nvSpPr>
        <p:spPr bwMode="auto">
          <a:xfrm>
            <a:off x="2060575" y="4887913"/>
            <a:ext cx="74613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0" name="AutoShape 44"/>
          <p:cNvSpPr>
            <a:spLocks noChangeArrowheads="1"/>
          </p:cNvSpPr>
          <p:nvPr/>
        </p:nvSpPr>
        <p:spPr bwMode="auto">
          <a:xfrm>
            <a:off x="2974975" y="4354513"/>
            <a:ext cx="74613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1" name="AutoShape 45"/>
          <p:cNvSpPr>
            <a:spLocks noChangeArrowheads="1"/>
          </p:cNvSpPr>
          <p:nvPr/>
        </p:nvSpPr>
        <p:spPr bwMode="auto">
          <a:xfrm>
            <a:off x="3127375" y="3440113"/>
            <a:ext cx="74613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AutoShape 46"/>
          <p:cNvSpPr>
            <a:spLocks noChangeArrowheads="1"/>
          </p:cNvSpPr>
          <p:nvPr/>
        </p:nvSpPr>
        <p:spPr bwMode="auto">
          <a:xfrm>
            <a:off x="1831975" y="2525713"/>
            <a:ext cx="74613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2" name="Line 56"/>
          <p:cNvSpPr>
            <a:spLocks noChangeShapeType="1"/>
          </p:cNvSpPr>
          <p:nvPr/>
        </p:nvSpPr>
        <p:spPr bwMode="auto">
          <a:xfrm flipV="1">
            <a:off x="2286000" y="3505200"/>
            <a:ext cx="2819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3" name="AutoShape 57"/>
          <p:cNvSpPr>
            <a:spLocks noChangeArrowheads="1"/>
          </p:cNvSpPr>
          <p:nvPr/>
        </p:nvSpPr>
        <p:spPr bwMode="auto">
          <a:xfrm>
            <a:off x="5105400" y="34290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4" name="Text Box 58"/>
          <p:cNvSpPr txBox="1">
            <a:spLocks noChangeArrowheads="1"/>
          </p:cNvSpPr>
          <p:nvPr/>
        </p:nvSpPr>
        <p:spPr bwMode="auto">
          <a:xfrm>
            <a:off x="5105400" y="31242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-</a:t>
            </a:r>
          </a:p>
        </p:txBody>
      </p:sp>
      <p:sp>
        <p:nvSpPr>
          <p:cNvPr id="162881" name="Line 65"/>
          <p:cNvSpPr>
            <a:spLocks noChangeShapeType="1"/>
          </p:cNvSpPr>
          <p:nvPr/>
        </p:nvSpPr>
        <p:spPr bwMode="auto">
          <a:xfrm>
            <a:off x="2286000" y="37338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AutoShape 66"/>
          <p:cNvSpPr>
            <a:spLocks noChangeArrowheads="1"/>
          </p:cNvSpPr>
          <p:nvPr/>
        </p:nvSpPr>
        <p:spPr bwMode="auto">
          <a:xfrm>
            <a:off x="4572000" y="48768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Text Box 69"/>
          <p:cNvSpPr txBox="1">
            <a:spLocks noChangeArrowheads="1"/>
          </p:cNvSpPr>
          <p:nvPr/>
        </p:nvSpPr>
        <p:spPr bwMode="auto">
          <a:xfrm>
            <a:off x="4724400" y="1295400"/>
            <a:ext cx="38100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Alpha particles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2 neutrons &amp; 2 protons</a:t>
            </a:r>
          </a:p>
          <a:p>
            <a:pPr>
              <a:spcBef>
                <a:spcPct val="50000"/>
              </a:spcBef>
            </a:pPr>
            <a:r>
              <a:rPr lang="en-US" b="1"/>
              <a:t>Cm in air / </a:t>
            </a:r>
            <a:r>
              <a:rPr lang="en-US" b="1">
                <a:solidFill>
                  <a:schemeClr val="hlink"/>
                </a:solidFill>
              </a:rPr>
              <a:t>blocked by paper</a:t>
            </a:r>
          </a:p>
        </p:txBody>
      </p:sp>
      <p:sp>
        <p:nvSpPr>
          <p:cNvPr id="162886" name="Text Box 70"/>
          <p:cNvSpPr txBox="1">
            <a:spLocks noChangeArrowheads="1"/>
          </p:cNvSpPr>
          <p:nvPr/>
        </p:nvSpPr>
        <p:spPr bwMode="auto">
          <a:xfrm>
            <a:off x="5334000" y="2971800"/>
            <a:ext cx="32766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Beta particles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Electron</a:t>
            </a:r>
          </a:p>
          <a:p>
            <a:pPr>
              <a:spcBef>
                <a:spcPct val="50000"/>
              </a:spcBef>
            </a:pPr>
            <a:r>
              <a:rPr lang="en-US" b="1"/>
              <a:t>M in air /mm in tissue / </a:t>
            </a:r>
            <a:r>
              <a:rPr lang="en-US" b="1">
                <a:solidFill>
                  <a:schemeClr val="hlink"/>
                </a:solidFill>
              </a:rPr>
              <a:t>blocked by glass</a:t>
            </a:r>
            <a:endParaRPr lang="en-US" b="1"/>
          </a:p>
        </p:txBody>
      </p:sp>
      <p:sp>
        <p:nvSpPr>
          <p:cNvPr id="162887" name="Text Box 71"/>
          <p:cNvSpPr txBox="1">
            <a:spLocks noChangeArrowheads="1"/>
          </p:cNvSpPr>
          <p:nvPr/>
        </p:nvSpPr>
        <p:spPr bwMode="auto">
          <a:xfrm>
            <a:off x="4800600" y="4800600"/>
            <a:ext cx="25908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Neutron particle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1 neutron</a:t>
            </a:r>
          </a:p>
          <a:p>
            <a:pPr>
              <a:spcBef>
                <a:spcPct val="50000"/>
              </a:spcBef>
            </a:pPr>
            <a:r>
              <a:rPr lang="en-US" b="1"/>
              <a:t>Very penetrating</a:t>
            </a:r>
          </a:p>
        </p:txBody>
      </p:sp>
      <p:sp>
        <p:nvSpPr>
          <p:cNvPr id="162888" name="AutoShape 72"/>
          <p:cNvSpPr>
            <a:spLocks noChangeArrowheads="1"/>
          </p:cNvSpPr>
          <p:nvPr/>
        </p:nvSpPr>
        <p:spPr bwMode="auto">
          <a:xfrm>
            <a:off x="4267200" y="2362200"/>
            <a:ext cx="74613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9" name="AutoShape 73"/>
          <p:cNvSpPr>
            <a:spLocks noChangeArrowheads="1"/>
          </p:cNvSpPr>
          <p:nvPr/>
        </p:nvSpPr>
        <p:spPr bwMode="auto">
          <a:xfrm>
            <a:off x="4343400" y="2362200"/>
            <a:ext cx="74613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/>
              </a:rPr>
              <a:t>Radioisotope Explosion </a:t>
            </a:r>
            <a:r>
              <a:rPr lang="en-US" dirty="0" smtClean="0">
                <a:latin typeface="Arial" charset="0"/>
              </a:rPr>
              <a:t>Patient </a:t>
            </a:r>
            <a:r>
              <a:rPr lang="en-US" dirty="0">
                <a:latin typeface="Arial" charset="0"/>
              </a:rPr>
              <a:t>Management </a:t>
            </a:r>
          </a:p>
        </p:txBody>
      </p:sp>
      <p:sp>
        <p:nvSpPr>
          <p:cNvPr id="2437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Main difference between the acute care of a victim of </a:t>
            </a:r>
            <a:r>
              <a:rPr lang="en-US" b="1" dirty="0" smtClean="0">
                <a:latin typeface="Arial" charset="0"/>
              </a:rPr>
              <a:t>an explosion involving radioisotope and </a:t>
            </a:r>
            <a:r>
              <a:rPr lang="en-US" b="1" dirty="0">
                <a:latin typeface="Arial" charset="0"/>
              </a:rPr>
              <a:t>a victim of a conventional explosive is DECONTAMINATION.</a:t>
            </a:r>
          </a:p>
          <a:p>
            <a:pPr>
              <a:buFont typeface="Wingdings" charset="0"/>
              <a:buNone/>
            </a:pP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/>
              </a:rPr>
              <a:t>Contaminated </a:t>
            </a:r>
            <a:r>
              <a:rPr lang="en-US" dirty="0" smtClean="0">
                <a:latin typeface="Arial" charset="0"/>
              </a:rPr>
              <a:t>Patient </a:t>
            </a:r>
            <a:r>
              <a:rPr lang="en-US" dirty="0">
                <a:latin typeface="Arial" charset="0"/>
              </a:rPr>
              <a:t>Management </a:t>
            </a:r>
          </a:p>
        </p:txBody>
      </p:sp>
      <p:sp>
        <p:nvSpPr>
          <p:cNvPr id="21197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External decontamination</a:t>
            </a:r>
            <a:endParaRPr lang="en-US" sz="24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Removal of clothing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Soap and water ~2-3 minutes</a:t>
            </a:r>
            <a:endParaRPr lang="en-US" sz="2000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For most patients, no other therapy will be necessary</a:t>
            </a:r>
          </a:p>
        </p:txBody>
      </p:sp>
      <p:graphicFrame>
        <p:nvGraphicFramePr>
          <p:cNvPr id="21197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335213"/>
          <a:ext cx="4267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9"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25" t="833" r="1250" b="3334"/>
                      <a:stretch>
                        <a:fillRect/>
                      </a:stretch>
                    </p:blipFill>
                    <p:spPr bwMode="auto">
                      <a:xfrm>
                        <a:off x="4648200" y="2335213"/>
                        <a:ext cx="42672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Patient </a:t>
            </a:r>
            <a:r>
              <a:rPr lang="en-US" dirty="0">
                <a:latin typeface="Arial" charset="0"/>
              </a:rPr>
              <a:t>Management </a:t>
            </a:r>
          </a:p>
        </p:txBody>
      </p:sp>
      <p:sp>
        <p:nvSpPr>
          <p:cNvPr id="26726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Contaminated patients should be surveyed with a Geiger-Muller counter (survey meter)</a:t>
            </a:r>
          </a:p>
        </p:txBody>
      </p:sp>
      <p:pic>
        <p:nvPicPr>
          <p:cNvPr id="267270" name="Picture 6" descr="DSCN1948.JPG                                                   00073939minime                         B690678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9988" y="1600200"/>
            <a:ext cx="3373437" cy="44989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Patient </a:t>
            </a:r>
            <a:r>
              <a:rPr lang="en-US" dirty="0">
                <a:latin typeface="Arial" charset="0"/>
              </a:rPr>
              <a:t>Management </a:t>
            </a:r>
          </a:p>
        </p:txBody>
      </p:sp>
      <p:sp>
        <p:nvSpPr>
          <p:cNvPr id="2508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For high risk patients: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Assess for exposure and incorporation</a:t>
            </a:r>
          </a:p>
          <a:p>
            <a:pPr lvl="2"/>
            <a:r>
              <a:rPr lang="en-US" b="1" dirty="0">
                <a:latin typeface="Arial" charset="0"/>
              </a:rPr>
              <a:t>Consultation with radiation safety officer</a:t>
            </a:r>
          </a:p>
          <a:p>
            <a:pPr lvl="2"/>
            <a:r>
              <a:rPr lang="en-US" b="1" dirty="0">
                <a:latin typeface="Arial" charset="0"/>
              </a:rPr>
              <a:t>Nasal, gastric, wound swabs</a:t>
            </a:r>
          </a:p>
          <a:p>
            <a:pPr lvl="2"/>
            <a:r>
              <a:rPr lang="en-US" b="1" dirty="0">
                <a:latin typeface="Arial" charset="0"/>
              </a:rPr>
              <a:t>Urine/Fecal collection</a:t>
            </a:r>
          </a:p>
          <a:p>
            <a:r>
              <a:rPr lang="en-US" b="1" dirty="0">
                <a:latin typeface="Arial" charset="0"/>
              </a:rPr>
              <a:t>Use this data to determine risk of internal contamination, incorporation, and cancer/fetal risk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Patient </a:t>
            </a:r>
            <a:r>
              <a:rPr lang="en-US" dirty="0">
                <a:latin typeface="Arial" charset="0"/>
              </a:rPr>
              <a:t>Management </a:t>
            </a:r>
          </a:p>
        </p:txBody>
      </p:sp>
      <p:sp>
        <p:nvSpPr>
          <p:cNvPr id="2129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Internal decontamination</a:t>
            </a:r>
          </a:p>
          <a:p>
            <a:pPr lvl="1">
              <a:lnSpc>
                <a:spcPct val="90000"/>
              </a:lnSpc>
            </a:pPr>
            <a:r>
              <a:rPr lang="en-US" b="1">
                <a:latin typeface="Arial" charset="0"/>
              </a:rPr>
              <a:t>Broncho-alveolar lavage</a:t>
            </a:r>
          </a:p>
          <a:p>
            <a:pPr lvl="1">
              <a:lnSpc>
                <a:spcPct val="90000"/>
              </a:lnSpc>
            </a:pPr>
            <a:r>
              <a:rPr lang="en-US" b="1">
                <a:latin typeface="Arial" charset="0"/>
              </a:rPr>
              <a:t>Gastric lavage</a:t>
            </a:r>
          </a:p>
          <a:p>
            <a:pPr lvl="2">
              <a:lnSpc>
                <a:spcPct val="90000"/>
              </a:lnSpc>
            </a:pPr>
            <a:r>
              <a:rPr lang="en-US" b="1">
                <a:latin typeface="Arial" charset="0"/>
              </a:rPr>
              <a:t>Radium - 10% magnesium sulfate</a:t>
            </a:r>
          </a:p>
          <a:p>
            <a:pPr lvl="1">
              <a:lnSpc>
                <a:spcPct val="90000"/>
              </a:lnSpc>
            </a:pPr>
            <a:r>
              <a:rPr lang="en-US" b="1">
                <a:latin typeface="Arial" charset="0"/>
              </a:rPr>
              <a:t>Activated charcoal</a:t>
            </a:r>
          </a:p>
          <a:p>
            <a:pPr lvl="1">
              <a:lnSpc>
                <a:spcPct val="90000"/>
              </a:lnSpc>
            </a:pPr>
            <a:r>
              <a:rPr lang="en-US" b="1">
                <a:latin typeface="Arial" charset="0"/>
              </a:rPr>
              <a:t>Whole-bowel irrigation</a:t>
            </a:r>
          </a:p>
          <a:p>
            <a:pPr lvl="1">
              <a:lnSpc>
                <a:spcPct val="90000"/>
              </a:lnSpc>
            </a:pPr>
            <a:r>
              <a:rPr lang="en-US" b="1">
                <a:latin typeface="Arial" charset="0"/>
              </a:rPr>
              <a:t>Gastrointestinal binding…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Patient </a:t>
            </a:r>
            <a:r>
              <a:rPr lang="en-US" dirty="0">
                <a:latin typeface="Arial" charset="0"/>
              </a:rPr>
              <a:t>Management </a:t>
            </a:r>
          </a:p>
        </p:txBody>
      </p:sp>
      <p:sp>
        <p:nvSpPr>
          <p:cNvPr id="217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b="1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b="1">
              <a:latin typeface="Arial" charset="0"/>
            </a:endParaRPr>
          </a:p>
        </p:txBody>
      </p:sp>
      <p:graphicFrame>
        <p:nvGraphicFramePr>
          <p:cNvPr id="217150" name="Group 6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2213533"/>
              </p:ext>
            </p:extLst>
          </p:nvPr>
        </p:nvGraphicFramePr>
        <p:xfrm>
          <a:off x="304800" y="1704975"/>
          <a:ext cx="8305800" cy="4088638"/>
        </p:xfrm>
        <a:graphic>
          <a:graphicData uri="http://schemas.openxmlformats.org/drawingml/2006/table">
            <a:tbl>
              <a:tblPr/>
              <a:tblGrid>
                <a:gridCol w="2513013"/>
                <a:gridCol w="3170237"/>
                <a:gridCol w="26225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Radionuclide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Chelator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Cesium - 137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Rubidium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Thallium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Prussian Blue [Ferrihexacyano-Ferrate (II)] 1 g PO qd x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GI binding decreases 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Phosphorous - 32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Aluminum hydroxide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GI binding decreases 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Radium - 226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10% magnesium sulfate lavage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GI binding decreases 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Strontium - 90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Aluminum phosphate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GI binding decreases absorption (by 85%)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Patient </a:t>
            </a:r>
            <a:r>
              <a:rPr lang="en-US" dirty="0">
                <a:latin typeface="Arial" charset="0"/>
              </a:rPr>
              <a:t>Management </a:t>
            </a:r>
          </a:p>
        </p:txBody>
      </p:sp>
      <p:sp>
        <p:nvSpPr>
          <p:cNvPr id="2140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Incorporation</a:t>
            </a:r>
          </a:p>
          <a:p>
            <a:pPr lvl="1">
              <a:lnSpc>
                <a:spcPct val="90000"/>
              </a:lnSpc>
            </a:pPr>
            <a:r>
              <a:rPr lang="en-US" b="1">
                <a:latin typeface="Arial" charset="0"/>
              </a:rPr>
              <a:t>Consider antidotal therapy</a:t>
            </a:r>
          </a:p>
          <a:p>
            <a:pPr lvl="2">
              <a:lnSpc>
                <a:spcPct val="90000"/>
              </a:lnSpc>
            </a:pPr>
            <a:endParaRPr lang="en-US" b="1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b="1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b="1">
              <a:latin typeface="Arial" charset="0"/>
            </a:endParaRPr>
          </a:p>
        </p:txBody>
      </p:sp>
      <p:graphicFrame>
        <p:nvGraphicFramePr>
          <p:cNvPr id="214020" name="Group 4"/>
          <p:cNvGraphicFramePr>
            <a:graphicFrameLocks noGrp="1"/>
          </p:cNvGraphicFramePr>
          <p:nvPr/>
        </p:nvGraphicFramePr>
        <p:xfrm>
          <a:off x="457200" y="2743200"/>
          <a:ext cx="8229600" cy="379964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Radionuclide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Antidote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Iodine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Potassium Iodide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300mg qd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100mg TID x 2d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Blocks thyroid deposition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Reduce thyroid iodine retention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Plutonium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Yttrium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Americium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Zn-DTPA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Ca-DTPA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 g in 250cc D5W IV over 60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Chelator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other chelators?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Uranium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Sodium bicarbonate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Bicarbonate drip (or PO)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Alkalinization of 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Tritium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Water/saline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Forced diuresis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Dilution/diuresis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What is the risk of cancer from </a:t>
            </a:r>
            <a:r>
              <a:rPr lang="en-US" dirty="0" smtClean="0">
                <a:latin typeface="Arial" charset="0"/>
              </a:rPr>
              <a:t>radiation?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Cancer risk from radiation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Chernobyl – increased rates of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Leukemia (except CLL)</a:t>
            </a:r>
          </a:p>
          <a:p>
            <a:pPr lvl="1"/>
            <a:r>
              <a:rPr lang="en-US" dirty="0"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reast carcinoma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Thyroid cancer</a:t>
            </a:r>
          </a:p>
          <a:p>
            <a:r>
              <a:rPr lang="en-US" dirty="0" smtClean="0">
                <a:latin typeface="Arial"/>
                <a:cs typeface="Arial"/>
              </a:rPr>
              <a:t>Radon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12 fold increase risk of lung cancer in uranium miners</a:t>
            </a:r>
          </a:p>
        </p:txBody>
      </p:sp>
    </p:spTree>
    <p:extLst>
      <p:ext uri="{BB962C8B-B14F-4D97-AF65-F5344CB8AC3E}">
        <p14:creationId xmlns:p14="http://schemas.microsoft.com/office/powerpoint/2010/main" val="364435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Cancer risk from radiation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038600" cy="4498975"/>
          </a:xfrm>
        </p:spPr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Hiroshima/Nagasaki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Increased risk over 100mSv (100mGy)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Additional 4.8 cases of leukemia for every 1000 people exposed to 0.5-1 </a:t>
            </a:r>
            <a:r>
              <a:rPr lang="en-US" sz="2000" dirty="0" err="1" smtClean="0">
                <a:latin typeface="Arial"/>
                <a:cs typeface="Arial"/>
              </a:rPr>
              <a:t>Gy</a:t>
            </a:r>
            <a:r>
              <a:rPr lang="en-US" sz="2000" dirty="0" smtClean="0">
                <a:latin typeface="Arial"/>
                <a:cs typeface="Arial"/>
              </a:rPr>
              <a:t> (50-100 PE protocol CTs)</a:t>
            </a:r>
          </a:p>
          <a:p>
            <a:r>
              <a:rPr lang="en-US" sz="2800" dirty="0" smtClean="0">
                <a:latin typeface="Arial"/>
                <a:cs typeface="Arial"/>
              </a:rPr>
              <a:t>All other data are extrapolations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“linear no-threshold theory”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5% increased risk of death with a 1000mSv dose</a:t>
            </a:r>
          </a:p>
          <a:p>
            <a:pPr lvl="2"/>
            <a:r>
              <a:rPr lang="en-US" sz="1600" dirty="0" smtClean="0">
                <a:latin typeface="Arial"/>
                <a:cs typeface="Arial"/>
              </a:rPr>
              <a:t>100 PE protocol CTs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6172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Risk of leukemia in “A bomb survivors”, Japan</a:t>
            </a:r>
          </a:p>
          <a:p>
            <a:r>
              <a:rPr lang="en-US" sz="1400" dirty="0" smtClean="0"/>
              <a:t>Radiation effects research center, </a:t>
            </a:r>
            <a:r>
              <a:rPr lang="en-US" sz="1400" dirty="0" err="1" smtClean="0"/>
              <a:t>www.refr.jp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70204"/>
            <a:ext cx="4842847" cy="399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Types of ionizing radiation</a:t>
            </a:r>
          </a:p>
        </p:txBody>
      </p:sp>
      <p:sp>
        <p:nvSpPr>
          <p:cNvPr id="176164" name="Oval 36"/>
          <p:cNvSpPr>
            <a:spLocks noChangeArrowheads="1"/>
          </p:cNvSpPr>
          <p:nvPr/>
        </p:nvSpPr>
        <p:spPr bwMode="auto">
          <a:xfrm rot="3765171">
            <a:off x="1943100" y="2552700"/>
            <a:ext cx="9906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5" name="Oval 37"/>
          <p:cNvSpPr>
            <a:spLocks noChangeArrowheads="1"/>
          </p:cNvSpPr>
          <p:nvPr/>
        </p:nvSpPr>
        <p:spPr bwMode="auto">
          <a:xfrm rot="-3928204">
            <a:off x="1943100" y="2552700"/>
            <a:ext cx="9906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6" name="Oval 38"/>
          <p:cNvSpPr>
            <a:spLocks noChangeArrowheads="1"/>
          </p:cNvSpPr>
          <p:nvPr/>
        </p:nvSpPr>
        <p:spPr bwMode="auto">
          <a:xfrm>
            <a:off x="1905000" y="2514600"/>
            <a:ext cx="9906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7" name="AutoShape 39"/>
          <p:cNvSpPr>
            <a:spLocks noChangeArrowheads="1"/>
          </p:cNvSpPr>
          <p:nvPr/>
        </p:nvSpPr>
        <p:spPr bwMode="auto">
          <a:xfrm>
            <a:off x="2362200" y="35814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8" name="AutoShape 40"/>
          <p:cNvSpPr>
            <a:spLocks noChangeArrowheads="1"/>
          </p:cNvSpPr>
          <p:nvPr/>
        </p:nvSpPr>
        <p:spPr bwMode="auto">
          <a:xfrm>
            <a:off x="2362200" y="37338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9" name="AutoShape 41"/>
          <p:cNvSpPr>
            <a:spLocks noChangeArrowheads="1"/>
          </p:cNvSpPr>
          <p:nvPr/>
        </p:nvSpPr>
        <p:spPr bwMode="auto">
          <a:xfrm>
            <a:off x="2286000" y="36576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176170" name="AutoShape 42"/>
          <p:cNvSpPr>
            <a:spLocks noChangeArrowheads="1"/>
          </p:cNvSpPr>
          <p:nvPr/>
        </p:nvSpPr>
        <p:spPr bwMode="auto">
          <a:xfrm>
            <a:off x="2438400" y="36576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71" name="AutoShape 43"/>
          <p:cNvSpPr>
            <a:spLocks noChangeArrowheads="1"/>
          </p:cNvSpPr>
          <p:nvPr/>
        </p:nvSpPr>
        <p:spPr bwMode="auto">
          <a:xfrm>
            <a:off x="2514600" y="35814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72" name="AutoShape 44"/>
          <p:cNvSpPr>
            <a:spLocks noChangeArrowheads="1"/>
          </p:cNvSpPr>
          <p:nvPr/>
        </p:nvSpPr>
        <p:spPr bwMode="auto">
          <a:xfrm>
            <a:off x="2514600" y="37338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73" name="AutoShape 45"/>
          <p:cNvSpPr>
            <a:spLocks noChangeArrowheads="1"/>
          </p:cNvSpPr>
          <p:nvPr/>
        </p:nvSpPr>
        <p:spPr bwMode="auto">
          <a:xfrm>
            <a:off x="2286000" y="3733800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74" name="AutoShape 46"/>
          <p:cNvSpPr>
            <a:spLocks noChangeArrowheads="1"/>
          </p:cNvSpPr>
          <p:nvPr/>
        </p:nvSpPr>
        <p:spPr bwMode="auto">
          <a:xfrm>
            <a:off x="2438400" y="3581400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75" name="AutoShape 47"/>
          <p:cNvSpPr>
            <a:spLocks noChangeArrowheads="1"/>
          </p:cNvSpPr>
          <p:nvPr/>
        </p:nvSpPr>
        <p:spPr bwMode="auto">
          <a:xfrm>
            <a:off x="2286000" y="3581400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76" name="AutoShape 48"/>
          <p:cNvSpPr>
            <a:spLocks noChangeArrowheads="1"/>
          </p:cNvSpPr>
          <p:nvPr/>
        </p:nvSpPr>
        <p:spPr bwMode="auto">
          <a:xfrm>
            <a:off x="2438400" y="3733800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77" name="AutoShape 49"/>
          <p:cNvSpPr>
            <a:spLocks noChangeArrowheads="1"/>
          </p:cNvSpPr>
          <p:nvPr/>
        </p:nvSpPr>
        <p:spPr bwMode="auto">
          <a:xfrm>
            <a:off x="2514600" y="3657600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78" name="AutoShape 50"/>
          <p:cNvSpPr>
            <a:spLocks noChangeArrowheads="1"/>
          </p:cNvSpPr>
          <p:nvPr/>
        </p:nvSpPr>
        <p:spPr bwMode="auto">
          <a:xfrm>
            <a:off x="2362200" y="3657600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79" name="AutoShape 51"/>
          <p:cNvSpPr>
            <a:spLocks noChangeArrowheads="1"/>
          </p:cNvSpPr>
          <p:nvPr/>
        </p:nvSpPr>
        <p:spPr bwMode="auto">
          <a:xfrm>
            <a:off x="2590800" y="2514600"/>
            <a:ext cx="76200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80" name="AutoShape 52"/>
          <p:cNvSpPr>
            <a:spLocks noChangeArrowheads="1"/>
          </p:cNvSpPr>
          <p:nvPr/>
        </p:nvSpPr>
        <p:spPr bwMode="auto">
          <a:xfrm>
            <a:off x="3505200" y="3352800"/>
            <a:ext cx="76200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81" name="AutoShape 53"/>
          <p:cNvSpPr>
            <a:spLocks noChangeArrowheads="1"/>
          </p:cNvSpPr>
          <p:nvPr/>
        </p:nvSpPr>
        <p:spPr bwMode="auto">
          <a:xfrm>
            <a:off x="3352800" y="4343400"/>
            <a:ext cx="76200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82" name="AutoShape 54"/>
          <p:cNvSpPr>
            <a:spLocks noChangeArrowheads="1"/>
          </p:cNvSpPr>
          <p:nvPr/>
        </p:nvSpPr>
        <p:spPr bwMode="auto">
          <a:xfrm>
            <a:off x="2057400" y="4724400"/>
            <a:ext cx="76200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83" name="AutoShape 55"/>
          <p:cNvSpPr>
            <a:spLocks noChangeArrowheads="1"/>
          </p:cNvSpPr>
          <p:nvPr/>
        </p:nvSpPr>
        <p:spPr bwMode="auto">
          <a:xfrm>
            <a:off x="1219200" y="3352800"/>
            <a:ext cx="76200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84" name="AutoShape 56"/>
          <p:cNvSpPr>
            <a:spLocks noChangeArrowheads="1"/>
          </p:cNvSpPr>
          <p:nvPr/>
        </p:nvSpPr>
        <p:spPr bwMode="auto">
          <a:xfrm>
            <a:off x="1295400" y="4267200"/>
            <a:ext cx="76200" cy="762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85" name="Freeform 57"/>
          <p:cNvSpPr>
            <a:spLocks/>
          </p:cNvSpPr>
          <p:nvPr/>
        </p:nvSpPr>
        <p:spPr bwMode="auto">
          <a:xfrm>
            <a:off x="2514600" y="1981200"/>
            <a:ext cx="1828800" cy="1638300"/>
          </a:xfrm>
          <a:custGeom>
            <a:avLst/>
            <a:gdLst>
              <a:gd name="T0" fmla="*/ 0 w 1152"/>
              <a:gd name="T1" fmla="*/ 1008 h 1032"/>
              <a:gd name="T2" fmla="*/ 240 w 1152"/>
              <a:gd name="T3" fmla="*/ 1008 h 1032"/>
              <a:gd name="T4" fmla="*/ 336 w 1152"/>
              <a:gd name="T5" fmla="*/ 864 h 1032"/>
              <a:gd name="T6" fmla="*/ 480 w 1152"/>
              <a:gd name="T7" fmla="*/ 768 h 1032"/>
              <a:gd name="T8" fmla="*/ 528 w 1152"/>
              <a:gd name="T9" fmla="*/ 624 h 1032"/>
              <a:gd name="T10" fmla="*/ 672 w 1152"/>
              <a:gd name="T11" fmla="*/ 528 h 1032"/>
              <a:gd name="T12" fmla="*/ 720 w 1152"/>
              <a:gd name="T13" fmla="*/ 384 h 1032"/>
              <a:gd name="T14" fmla="*/ 912 w 1152"/>
              <a:gd name="T15" fmla="*/ 288 h 1032"/>
              <a:gd name="T16" fmla="*/ 1008 w 1152"/>
              <a:gd name="T17" fmla="*/ 96 h 1032"/>
              <a:gd name="T18" fmla="*/ 1152 w 1152"/>
              <a:gd name="T19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2" h="1032">
                <a:moveTo>
                  <a:pt x="0" y="1008"/>
                </a:moveTo>
                <a:cubicBezTo>
                  <a:pt x="92" y="1020"/>
                  <a:pt x="184" y="1032"/>
                  <a:pt x="240" y="1008"/>
                </a:cubicBezTo>
                <a:cubicBezTo>
                  <a:pt x="296" y="984"/>
                  <a:pt x="296" y="904"/>
                  <a:pt x="336" y="864"/>
                </a:cubicBezTo>
                <a:cubicBezTo>
                  <a:pt x="376" y="824"/>
                  <a:pt x="448" y="808"/>
                  <a:pt x="480" y="768"/>
                </a:cubicBezTo>
                <a:cubicBezTo>
                  <a:pt x="512" y="728"/>
                  <a:pt x="496" y="664"/>
                  <a:pt x="528" y="624"/>
                </a:cubicBezTo>
                <a:cubicBezTo>
                  <a:pt x="560" y="584"/>
                  <a:pt x="640" y="568"/>
                  <a:pt x="672" y="528"/>
                </a:cubicBezTo>
                <a:cubicBezTo>
                  <a:pt x="704" y="488"/>
                  <a:pt x="680" y="424"/>
                  <a:pt x="720" y="384"/>
                </a:cubicBezTo>
                <a:cubicBezTo>
                  <a:pt x="760" y="344"/>
                  <a:pt x="864" y="336"/>
                  <a:pt x="912" y="288"/>
                </a:cubicBezTo>
                <a:cubicBezTo>
                  <a:pt x="960" y="240"/>
                  <a:pt x="968" y="144"/>
                  <a:pt x="1008" y="96"/>
                </a:cubicBezTo>
                <a:cubicBezTo>
                  <a:pt x="1048" y="48"/>
                  <a:pt x="1128" y="16"/>
                  <a:pt x="1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86" name="Text Box 58"/>
          <p:cNvSpPr txBox="1">
            <a:spLocks noChangeArrowheads="1"/>
          </p:cNvSpPr>
          <p:nvPr/>
        </p:nvSpPr>
        <p:spPr bwMode="auto">
          <a:xfrm>
            <a:off x="4343400" y="1752600"/>
            <a:ext cx="48006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Gamma Rays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Electromagnetic energy emitted from nucleus</a:t>
            </a:r>
          </a:p>
          <a:p>
            <a:pPr>
              <a:spcBef>
                <a:spcPct val="50000"/>
              </a:spcBef>
            </a:pPr>
            <a:r>
              <a:rPr lang="en-US" b="1"/>
              <a:t>Very penetrating - </a:t>
            </a:r>
            <a:r>
              <a:rPr lang="en-US" b="1">
                <a:solidFill>
                  <a:schemeClr val="hlink"/>
                </a:solidFill>
              </a:rPr>
              <a:t>requires lead (~30mm)</a:t>
            </a:r>
          </a:p>
        </p:txBody>
      </p:sp>
      <p:sp>
        <p:nvSpPr>
          <p:cNvPr id="176187" name="Freeform 59"/>
          <p:cNvSpPr>
            <a:spLocks/>
          </p:cNvSpPr>
          <p:nvPr/>
        </p:nvSpPr>
        <p:spPr bwMode="auto">
          <a:xfrm>
            <a:off x="3200400" y="3886200"/>
            <a:ext cx="1981200" cy="762000"/>
          </a:xfrm>
          <a:custGeom>
            <a:avLst/>
            <a:gdLst>
              <a:gd name="T0" fmla="*/ 0 w 1248"/>
              <a:gd name="T1" fmla="*/ 384 h 496"/>
              <a:gd name="T2" fmla="*/ 240 w 1248"/>
              <a:gd name="T3" fmla="*/ 480 h 496"/>
              <a:gd name="T4" fmla="*/ 432 w 1248"/>
              <a:gd name="T5" fmla="*/ 288 h 496"/>
              <a:gd name="T6" fmla="*/ 720 w 1248"/>
              <a:gd name="T7" fmla="*/ 384 h 496"/>
              <a:gd name="T8" fmla="*/ 864 w 1248"/>
              <a:gd name="T9" fmla="*/ 144 h 496"/>
              <a:gd name="T10" fmla="*/ 1152 w 1248"/>
              <a:gd name="T11" fmla="*/ 240 h 496"/>
              <a:gd name="T12" fmla="*/ 1248 w 1248"/>
              <a:gd name="T13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8" h="496">
                <a:moveTo>
                  <a:pt x="0" y="384"/>
                </a:moveTo>
                <a:cubicBezTo>
                  <a:pt x="84" y="440"/>
                  <a:pt x="168" y="496"/>
                  <a:pt x="240" y="480"/>
                </a:cubicBezTo>
                <a:cubicBezTo>
                  <a:pt x="312" y="464"/>
                  <a:pt x="352" y="304"/>
                  <a:pt x="432" y="288"/>
                </a:cubicBezTo>
                <a:cubicBezTo>
                  <a:pt x="512" y="272"/>
                  <a:pt x="648" y="408"/>
                  <a:pt x="720" y="384"/>
                </a:cubicBezTo>
                <a:cubicBezTo>
                  <a:pt x="792" y="360"/>
                  <a:pt x="792" y="168"/>
                  <a:pt x="864" y="144"/>
                </a:cubicBezTo>
                <a:cubicBezTo>
                  <a:pt x="936" y="120"/>
                  <a:pt x="1088" y="264"/>
                  <a:pt x="1152" y="240"/>
                </a:cubicBezTo>
                <a:cubicBezTo>
                  <a:pt x="1216" y="216"/>
                  <a:pt x="1232" y="40"/>
                  <a:pt x="12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88" name="Text Box 60"/>
          <p:cNvSpPr txBox="1">
            <a:spLocks noChangeArrowheads="1"/>
          </p:cNvSpPr>
          <p:nvPr/>
        </p:nvSpPr>
        <p:spPr bwMode="auto">
          <a:xfrm>
            <a:off x="5257800" y="3657600"/>
            <a:ext cx="36576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X-Rays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Energy emitted from the electrons</a:t>
            </a:r>
          </a:p>
          <a:p>
            <a:pPr>
              <a:spcBef>
                <a:spcPct val="50000"/>
              </a:spcBef>
            </a:pPr>
            <a:r>
              <a:rPr lang="en-US" b="1"/>
              <a:t>Very penetrating - </a:t>
            </a:r>
            <a:r>
              <a:rPr lang="en-US" b="1">
                <a:solidFill>
                  <a:schemeClr val="hlink"/>
                </a:solidFill>
              </a:rPr>
              <a:t>requires lead</a:t>
            </a:r>
            <a:endParaRPr lang="en-US" sz="16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85896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What is the risk of cancer from 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latin typeface="Arial" charset="0"/>
              </a:rPr>
              <a:t>dirty bomb</a:t>
            </a:r>
            <a:r>
              <a:rPr lang="ja-JP" altLang="en-US" dirty="0" smtClean="0">
                <a:latin typeface="Arial"/>
              </a:rPr>
              <a:t>” </a:t>
            </a:r>
            <a:r>
              <a:rPr lang="en-US" altLang="ja-JP" dirty="0" smtClean="0">
                <a:latin typeface="Arial"/>
              </a:rPr>
              <a:t>or industrial explosion</a:t>
            </a:r>
            <a:r>
              <a:rPr lang="en-US" dirty="0" smtClean="0">
                <a:latin typeface="Arial" charset="0"/>
              </a:rPr>
              <a:t>?</a:t>
            </a:r>
            <a:endParaRPr lang="en-US" dirty="0">
              <a:latin typeface="Arial" charset="0"/>
            </a:endParaRPr>
          </a:p>
        </p:txBody>
      </p:sp>
      <p:pic>
        <p:nvPicPr>
          <p:cNvPr id="231427" name="Picture 3" descr="DirtyBomb500.jpg                                               0002B08Fminime                         B690678D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6" t="9302" r="6923" b="42790"/>
          <a:stretch>
            <a:fillRect/>
          </a:stretch>
        </p:blipFill>
        <p:spPr>
          <a:xfrm>
            <a:off x="1807368" y="2438400"/>
            <a:ext cx="5910263" cy="3603625"/>
          </a:xfrm>
        </p:spPr>
      </p:pic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1905000" y="6191168"/>
            <a:ext cx="5715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Simulated Cesium-137 dirty bomb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Conclusion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industrial accident, </a:t>
            </a:r>
          </a:p>
          <a:p>
            <a:pPr lvl="1"/>
            <a:r>
              <a:rPr lang="en-US" dirty="0" smtClean="0"/>
              <a:t>the main risk to the patient is trauma</a:t>
            </a:r>
          </a:p>
          <a:p>
            <a:pPr lvl="1"/>
            <a:r>
              <a:rPr lang="en-US" dirty="0" smtClean="0"/>
              <a:t>Patients should be decontaminated to remove radioisotope particles</a:t>
            </a:r>
          </a:p>
          <a:p>
            <a:pPr lvl="1"/>
            <a:r>
              <a:rPr lang="en-US" dirty="0" smtClean="0"/>
              <a:t>There is very little medical risk to </a:t>
            </a:r>
            <a:r>
              <a:rPr lang="en-US" dirty="0" err="1" smtClean="0"/>
              <a:t>HCW</a:t>
            </a:r>
            <a:r>
              <a:rPr lang="en-US" dirty="0" smtClean="0"/>
              <a:t> or the patient from radioisotopes unless there is internal contamination and incorporation.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Conclusion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nuclear explosions or nuclear power plant meltdowns, the risk is both contamination and exposure</a:t>
            </a:r>
          </a:p>
          <a:p>
            <a:pPr lvl="1"/>
            <a:r>
              <a:rPr lang="en-US" dirty="0" smtClean="0"/>
              <a:t>Patients require decontamination and evaluation for </a:t>
            </a:r>
          </a:p>
          <a:p>
            <a:pPr lvl="2"/>
            <a:r>
              <a:rPr lang="en-US" dirty="0" smtClean="0"/>
              <a:t>acute radiation illness </a:t>
            </a:r>
          </a:p>
          <a:p>
            <a:pPr lvl="2"/>
            <a:r>
              <a:rPr lang="en-US" dirty="0" smtClean="0"/>
              <a:t>internal contamination </a:t>
            </a:r>
          </a:p>
          <a:p>
            <a:pPr lvl="2"/>
            <a:r>
              <a:rPr lang="en-US" dirty="0" smtClean="0"/>
              <a:t>incorporation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6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Questions?</a:t>
            </a:r>
            <a:endParaRPr lang="en-US" dirty="0"/>
          </a:p>
        </p:txBody>
      </p:sp>
      <p:pic>
        <p:nvPicPr>
          <p:cNvPr id="34821" name="Picture 5" descr="rob next to pinnacle                                           00002EFDminime                         B69091BD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600200"/>
            <a:ext cx="5999163" cy="44989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8213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Chernobyl, Ukraine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84532"/>
            <a:ext cx="4038600" cy="4498975"/>
          </a:xfrm>
        </p:spPr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1986</a:t>
            </a:r>
          </a:p>
          <a:p>
            <a:r>
              <a:rPr lang="en-US" sz="2400" dirty="0" smtClean="0">
                <a:latin typeface="Arial"/>
                <a:cs typeface="Arial"/>
              </a:rPr>
              <a:t>Fire in nuclear reactor led to explosions and criticality</a:t>
            </a:r>
          </a:p>
          <a:p>
            <a:r>
              <a:rPr lang="en-US" sz="2400" dirty="0" smtClean="0">
                <a:latin typeface="Arial"/>
                <a:cs typeface="Arial"/>
              </a:rPr>
              <a:t>I</a:t>
            </a:r>
            <a:r>
              <a:rPr lang="en-US" sz="2400" baseline="30000" dirty="0" smtClean="0">
                <a:latin typeface="Arial"/>
                <a:cs typeface="Arial"/>
              </a:rPr>
              <a:t>131</a:t>
            </a:r>
            <a:r>
              <a:rPr lang="en-US" sz="2400" dirty="0" smtClean="0">
                <a:latin typeface="Arial"/>
                <a:cs typeface="Arial"/>
              </a:rPr>
              <a:t> and Cs</a:t>
            </a:r>
            <a:r>
              <a:rPr lang="en-US" sz="2400" baseline="30000" dirty="0" smtClean="0">
                <a:latin typeface="Arial"/>
                <a:cs typeface="Arial"/>
              </a:rPr>
              <a:t>137</a:t>
            </a:r>
          </a:p>
          <a:p>
            <a:r>
              <a:rPr lang="en-US" sz="2400" dirty="0" smtClean="0">
                <a:latin typeface="Arial"/>
                <a:cs typeface="Arial"/>
              </a:rPr>
              <a:t>31 died of ARS</a:t>
            </a:r>
          </a:p>
          <a:p>
            <a:r>
              <a:rPr lang="en-US" sz="2400" dirty="0" smtClean="0">
                <a:latin typeface="Arial"/>
                <a:cs typeface="Arial"/>
              </a:rPr>
              <a:t>250 hospitalized</a:t>
            </a:r>
          </a:p>
          <a:p>
            <a:r>
              <a:rPr lang="en-US" sz="2400" dirty="0" smtClean="0">
                <a:latin typeface="Arial"/>
                <a:cs typeface="Arial"/>
              </a:rPr>
              <a:t>Increases in thyroid cancer due to ingestion of food</a:t>
            </a:r>
          </a:p>
          <a:p>
            <a:pPr lvl="1"/>
            <a:r>
              <a:rPr lang="en-US" sz="1200" dirty="0" smtClean="0">
                <a:latin typeface="Arial"/>
                <a:cs typeface="Arial"/>
              </a:rPr>
              <a:t>Estimated 1000 cases of thyroid cancer</a:t>
            </a:r>
          </a:p>
          <a:p>
            <a:pPr lvl="1"/>
            <a:r>
              <a:rPr lang="en-US" sz="1200" dirty="0" smtClean="0">
                <a:latin typeface="Arial"/>
                <a:cs typeface="Arial"/>
              </a:rPr>
              <a:t>Estimated 4000 cases of other cancers</a:t>
            </a:r>
          </a:p>
        </p:txBody>
      </p:sp>
      <p:pic>
        <p:nvPicPr>
          <p:cNvPr id="250882" name="Picture 2" descr="http://upload.wikimedia.org/wikipedia/en/1/1b/Chernobyl_Disa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810000" cy="492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6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508130" cy="687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0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Alexander </a:t>
            </a:r>
            <a:r>
              <a:rPr lang="en-US" dirty="0" err="1" smtClean="0">
                <a:latin typeface="Arial"/>
                <a:cs typeface="Arial"/>
              </a:rPr>
              <a:t>Litvinenko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Former Soviet KGB operative living in London</a:t>
            </a:r>
          </a:p>
          <a:p>
            <a:r>
              <a:rPr lang="en-US" sz="2400" dirty="0" smtClean="0">
                <a:latin typeface="Arial"/>
                <a:cs typeface="Arial"/>
              </a:rPr>
              <a:t>November 1, 2006</a:t>
            </a:r>
          </a:p>
          <a:p>
            <a:r>
              <a:rPr lang="en-US" sz="2400" dirty="0" smtClean="0">
                <a:latin typeface="Arial"/>
                <a:cs typeface="Arial"/>
              </a:rPr>
              <a:t>N/V shortly after a few meetings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Seen in ED and released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Returned 3 days later with N/V/</a:t>
            </a:r>
            <a:r>
              <a:rPr lang="en-US" sz="1600" dirty="0" err="1" smtClean="0">
                <a:latin typeface="Arial"/>
                <a:cs typeface="Arial"/>
              </a:rPr>
              <a:t>Abd</a:t>
            </a:r>
            <a:r>
              <a:rPr lang="en-US" sz="1600" dirty="0" smtClean="0">
                <a:latin typeface="Arial"/>
                <a:cs typeface="Arial"/>
              </a:rPr>
              <a:t> pain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Then developed alopecia, hypotension, renal failure, and leukopenia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Died 26 days later</a:t>
            </a:r>
          </a:p>
          <a:p>
            <a:r>
              <a:rPr lang="en-US" sz="2400" dirty="0" smtClean="0">
                <a:latin typeface="Arial"/>
                <a:cs typeface="Arial"/>
              </a:rPr>
              <a:t>Polonium (Po</a:t>
            </a:r>
            <a:r>
              <a:rPr lang="en-US" sz="2400" baseline="30000" dirty="0" smtClean="0">
                <a:latin typeface="Arial"/>
                <a:cs typeface="Arial"/>
              </a:rPr>
              <a:t>210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</p:txBody>
      </p:sp>
      <p:pic>
        <p:nvPicPr>
          <p:cNvPr id="249858" name="Picture 2" descr="http://upload.wikimedia.org/wikipedia/en/9/97/AlexanderLitvinenkoHosp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92" y="4400550"/>
            <a:ext cx="34131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0" name="Picture 4" descr="http://upload.wikimedia.org/wikipedia/en/9/99/AlexanderLitvin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23271"/>
            <a:ext cx="1928758" cy="24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1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1" cy="4498975"/>
          </a:xfrm>
        </p:spPr>
        <p:txBody>
          <a:bodyPr/>
          <a:lstStyle/>
          <a:p>
            <a:r>
              <a:rPr lang="en-US" sz="2000" dirty="0" smtClean="0">
                <a:latin typeface="Arial"/>
                <a:cs typeface="Arial"/>
              </a:rPr>
              <a:t>Used by US and other militaries for armor piercing munitions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Very dense (1.7 times more dense than lead)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Self-sharpening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Then disintegrates and ignites (pyrophoric)</a:t>
            </a:r>
          </a:p>
          <a:p>
            <a:r>
              <a:rPr lang="en-US" sz="2000" dirty="0" smtClean="0">
                <a:latin typeface="Arial"/>
                <a:cs typeface="Arial"/>
              </a:rPr>
              <a:t>Byproduct of enriched uranium from nuclear reactors</a:t>
            </a:r>
          </a:p>
          <a:p>
            <a:r>
              <a:rPr lang="en-US" sz="2000" dirty="0" smtClean="0">
                <a:latin typeface="Arial"/>
                <a:cs typeface="Arial"/>
              </a:rPr>
              <a:t>1/3 of the U-235 / 238 than natural uranium</a:t>
            </a:r>
          </a:p>
          <a:p>
            <a:r>
              <a:rPr lang="en-US" sz="2000" dirty="0" smtClean="0">
                <a:latin typeface="Arial"/>
                <a:cs typeface="Arial"/>
              </a:rPr>
              <a:t>Alpha emitter, but low energy (t1/2=70mill years)</a:t>
            </a:r>
          </a:p>
          <a:p>
            <a:r>
              <a:rPr lang="en-US" sz="2000" dirty="0" smtClean="0">
                <a:latin typeface="Arial"/>
                <a:cs typeface="Arial"/>
              </a:rPr>
              <a:t>US = “no cancer risk”</a:t>
            </a:r>
          </a:p>
          <a:p>
            <a:r>
              <a:rPr lang="en-US" sz="2000" dirty="0" smtClean="0">
                <a:latin typeface="Arial"/>
                <a:cs typeface="Arial"/>
              </a:rPr>
              <a:t>UK = “increased risk of lung/lymphatic cancer”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4289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Depleted uranium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48834" name="Picture 2" descr="http://upload.wikimedia.org/wikipedia/commons/6/69/30mm_DU_sl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74" y="4805362"/>
            <a:ext cx="257175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36" name="Picture 4" descr="http://upload.wikimedia.org/wikipedia/commons/4/48/M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914399"/>
            <a:ext cx="2520394" cy="38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3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Common radionuclides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9291" name="Group 75"/>
          <p:cNvGraphicFramePr>
            <a:graphicFrameLocks noGrp="1"/>
          </p:cNvGraphicFramePr>
          <p:nvPr/>
        </p:nvGraphicFramePr>
        <p:xfrm>
          <a:off x="609600" y="1397000"/>
          <a:ext cx="7772400" cy="4064000"/>
        </p:xfrm>
        <a:graphic>
          <a:graphicData uri="http://schemas.openxmlformats.org/drawingml/2006/table">
            <a:tbl>
              <a:tblPr/>
              <a:tblGrid>
                <a:gridCol w="1943100"/>
                <a:gridCol w="1944688"/>
                <a:gridCol w="1941512"/>
                <a:gridCol w="19431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Alpha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Beta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Gamma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Cesium 137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Cobalt 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Iodine 131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Plutonium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Strontium 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Technetium 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Uranium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Units of Measure</a:t>
            </a:r>
          </a:p>
        </p:txBody>
      </p:sp>
      <p:sp>
        <p:nvSpPr>
          <p:cNvPr id="2447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Gray (or rad) </a:t>
            </a:r>
            <a:r>
              <a:rPr lang="en-US" b="1" dirty="0">
                <a:latin typeface="Arial" charset="0"/>
              </a:rPr>
              <a:t>(1 Gray = 100 </a:t>
            </a:r>
            <a:r>
              <a:rPr lang="en-US" b="1" dirty="0" err="1">
                <a:latin typeface="Arial" charset="0"/>
              </a:rPr>
              <a:t>rads</a:t>
            </a:r>
            <a:r>
              <a:rPr lang="en-US" b="1" dirty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Units of absorbed </a:t>
            </a:r>
            <a:r>
              <a:rPr lang="en-US" b="1" dirty="0" smtClean="0">
                <a:latin typeface="Arial" charset="0"/>
              </a:rPr>
              <a:t>dose</a:t>
            </a:r>
            <a:endParaRPr lang="en-US" b="1" dirty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Amount of energy deposited in matter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Sievert (or rem)(1 Sievert = 100 rem)</a:t>
            </a: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Dose </a:t>
            </a:r>
            <a:r>
              <a:rPr lang="en-US" b="1" dirty="0" smtClean="0">
                <a:latin typeface="Arial" charset="0"/>
              </a:rPr>
              <a:t>equivalent – biological effect</a:t>
            </a:r>
            <a:endParaRPr lang="en-US" b="1" dirty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Absorbed dose weighted by the type of </a:t>
            </a:r>
            <a:r>
              <a:rPr lang="en-US" b="1" dirty="0" smtClean="0">
                <a:latin typeface="Arial" charset="0"/>
              </a:rPr>
              <a:t>radiation and type of tissue</a:t>
            </a: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Biological effect by radiation type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In most instances, 1 </a:t>
            </a:r>
            <a:r>
              <a:rPr lang="en-US" b="1" dirty="0" smtClean="0">
                <a:latin typeface="Arial" charset="0"/>
              </a:rPr>
              <a:t>Gray = 1 Sievert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Background </a:t>
            </a:r>
            <a:r>
              <a:rPr lang="en-US" dirty="0">
                <a:latin typeface="Arial" charset="0"/>
              </a:rPr>
              <a:t>Radiation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4267200" cy="4498975"/>
          </a:xfrm>
        </p:spPr>
        <p:txBody>
          <a:bodyPr/>
          <a:lstStyle/>
          <a:p>
            <a:r>
              <a:rPr lang="en-US" sz="2800" b="1" dirty="0">
                <a:latin typeface="Arial" charset="0"/>
              </a:rPr>
              <a:t>Background </a:t>
            </a:r>
            <a:r>
              <a:rPr lang="en-US" sz="2800" b="1" dirty="0" smtClean="0">
                <a:latin typeface="Arial" charset="0"/>
              </a:rPr>
              <a:t>radiation</a:t>
            </a:r>
          </a:p>
          <a:p>
            <a:pPr lvl="1"/>
            <a:r>
              <a:rPr lang="en-US" sz="2400" b="1" dirty="0" smtClean="0">
                <a:latin typeface="Arial" charset="0"/>
              </a:rPr>
              <a:t>350 </a:t>
            </a:r>
            <a:r>
              <a:rPr lang="en-US" sz="2400" b="1" dirty="0" err="1" smtClean="0">
                <a:latin typeface="Arial" charset="0"/>
              </a:rPr>
              <a:t>mrem</a:t>
            </a:r>
            <a:r>
              <a:rPr lang="en-US" sz="2400" b="1" dirty="0" smtClean="0">
                <a:latin typeface="Arial" charset="0"/>
              </a:rPr>
              <a:t>/</a:t>
            </a:r>
            <a:r>
              <a:rPr lang="en-US" sz="2400" b="1" dirty="0" err="1" smtClean="0">
                <a:latin typeface="Arial" charset="0"/>
              </a:rPr>
              <a:t>yr</a:t>
            </a:r>
            <a:endParaRPr lang="en-US" sz="2400" b="1" dirty="0">
              <a:latin typeface="Arial" charset="0"/>
            </a:endParaRPr>
          </a:p>
          <a:p>
            <a:pPr lvl="1"/>
            <a:r>
              <a:rPr lang="en-US" sz="2400" b="1" dirty="0" smtClean="0">
                <a:latin typeface="Arial" charset="0"/>
              </a:rPr>
              <a:t>3.5 </a:t>
            </a:r>
            <a:r>
              <a:rPr lang="en-US" sz="2400" b="1" dirty="0" err="1" smtClean="0">
                <a:latin typeface="Arial" charset="0"/>
              </a:rPr>
              <a:t>mSv</a:t>
            </a:r>
            <a:r>
              <a:rPr lang="en-US" sz="2400" b="1" dirty="0" smtClean="0">
                <a:latin typeface="Arial" charset="0"/>
              </a:rPr>
              <a:t>/</a:t>
            </a:r>
            <a:r>
              <a:rPr lang="en-US" sz="2400" b="1" dirty="0" err="1" smtClean="0">
                <a:latin typeface="Arial" charset="0"/>
              </a:rPr>
              <a:t>yr</a:t>
            </a:r>
            <a:endParaRPr lang="en-US" sz="2400" b="1" dirty="0">
              <a:latin typeface="Arial" charset="0"/>
            </a:endParaRPr>
          </a:p>
          <a:p>
            <a:endParaRPr lang="en-US" sz="2800" b="1" dirty="0">
              <a:latin typeface="Arial" charset="0"/>
            </a:endParaRPr>
          </a:p>
          <a:p>
            <a:endParaRPr lang="en-US" sz="2800" b="1" dirty="0">
              <a:latin typeface="Arial" charset="0"/>
            </a:endParaRPr>
          </a:p>
          <a:p>
            <a:endParaRPr lang="en-US" sz="2800" b="1" dirty="0">
              <a:latin typeface="Arial" charset="0"/>
            </a:endParaRPr>
          </a:p>
          <a:p>
            <a:endParaRPr lang="en-US" sz="2800" b="1" dirty="0">
              <a:latin typeface="Arial" charset="0"/>
            </a:endParaRPr>
          </a:p>
          <a:p>
            <a:endParaRPr lang="en-US" sz="2800" b="1" dirty="0">
              <a:latin typeface="Arial" charset="0"/>
            </a:endParaRPr>
          </a:p>
          <a:p>
            <a:r>
              <a:rPr lang="en-US" sz="1400" b="1" dirty="0">
                <a:latin typeface="Arial" charset="0"/>
              </a:rPr>
              <a:t>Photo courtesy of Lawrence Livermore </a:t>
            </a:r>
            <a:r>
              <a:rPr lang="en-US" sz="1400" b="1" dirty="0" err="1">
                <a:latin typeface="Arial" charset="0"/>
              </a:rPr>
              <a:t>Natl</a:t>
            </a:r>
            <a:r>
              <a:rPr lang="en-US" sz="1400" b="1" dirty="0">
                <a:latin typeface="Arial" charset="0"/>
              </a:rPr>
              <a:t> Lab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4038600" cy="291623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D80000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E9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362626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AEACAC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49411F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B1B0AB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5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003300"/>
        </a:accent1>
        <a:accent2>
          <a:srgbClr val="33CC33"/>
        </a:accent2>
        <a:accent3>
          <a:srgbClr val="B1C8AA"/>
        </a:accent3>
        <a:accent4>
          <a:srgbClr val="DADADA"/>
        </a:accent4>
        <a:accent5>
          <a:srgbClr val="AAADAA"/>
        </a:accent5>
        <a:accent6>
          <a:srgbClr val="2DB92D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minime:Microsoft Office X:Templates:Presentations:Designs:Stream</Template>
  <TotalTime>2533</TotalTime>
  <Words>2973</Words>
  <Application>Microsoft Macintosh PowerPoint</Application>
  <PresentationFormat>On-screen Show (4:3)</PresentationFormat>
  <Paragraphs>514</Paragraphs>
  <Slides>67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Stream</vt:lpstr>
      <vt:lpstr>Photo Editor Photo</vt:lpstr>
      <vt:lpstr>Radioactive substances</vt:lpstr>
      <vt:lpstr>Objectives</vt:lpstr>
      <vt:lpstr>Ionizing Radiation</vt:lpstr>
      <vt:lpstr>Types of Ionizing Radiation</vt:lpstr>
      <vt:lpstr>Types of ionizing radiation</vt:lpstr>
      <vt:lpstr>Types of ionizing radiation</vt:lpstr>
      <vt:lpstr>Common radionuclides</vt:lpstr>
      <vt:lpstr>Units of Measure</vt:lpstr>
      <vt:lpstr>Background Radiation</vt:lpstr>
      <vt:lpstr>Background radiation</vt:lpstr>
      <vt:lpstr>Everyday/Medical Radiation</vt:lpstr>
      <vt:lpstr>Everyday/Medical Radiation</vt:lpstr>
      <vt:lpstr>How can people become exposed to additional radiation?</vt:lpstr>
      <vt:lpstr>Types of Radiation Exposure</vt:lpstr>
      <vt:lpstr>Types of Radiation Exposure</vt:lpstr>
      <vt:lpstr>Types of Radiation Exposure</vt:lpstr>
      <vt:lpstr>Types of Radiation Exposure</vt:lpstr>
      <vt:lpstr>Types of Radiation Exposure</vt:lpstr>
      <vt:lpstr>Can we use potential industrial accidents or terrorist acts to better understand exposure, contamination, and incorportation?</vt:lpstr>
      <vt:lpstr>How might a terrorist expose people to radiation?</vt:lpstr>
      <vt:lpstr>How might a terrorist expose people to radiation?</vt:lpstr>
      <vt:lpstr>How might a terrorist expose people to radiation?</vt:lpstr>
      <vt:lpstr>How might a terrorist expose people to radiation?</vt:lpstr>
      <vt:lpstr>How might a terrorist expose people to radiation?</vt:lpstr>
      <vt:lpstr>What are the commonly available sources of radioisotope?</vt:lpstr>
      <vt:lpstr>Commonly available radioisotopes</vt:lpstr>
      <vt:lpstr>What are the medical effects of radiation???</vt:lpstr>
      <vt:lpstr>Radiation may cause damage to cells</vt:lpstr>
      <vt:lpstr>How come we don’t fall apart?</vt:lpstr>
      <vt:lpstr>Stochastic v deterministic</vt:lpstr>
      <vt:lpstr>Medical effects</vt:lpstr>
      <vt:lpstr>Acute Radiation Syndrome</vt:lpstr>
      <vt:lpstr>ARS Predictable Course</vt:lpstr>
      <vt:lpstr>Syndromes</vt:lpstr>
      <vt:lpstr>Syndromes</vt:lpstr>
      <vt:lpstr>Syndromes</vt:lpstr>
      <vt:lpstr>Syndromes</vt:lpstr>
      <vt:lpstr>How are patients with ARS treated? </vt:lpstr>
      <vt:lpstr>How are patients with ARS treated? </vt:lpstr>
      <vt:lpstr>How are patients with ARS treated? </vt:lpstr>
      <vt:lpstr>How are patients with ARS treated? </vt:lpstr>
      <vt:lpstr>How are patients with ARS treated? </vt:lpstr>
      <vt:lpstr>Local dose </vt:lpstr>
      <vt:lpstr>Local dose </vt:lpstr>
      <vt:lpstr>What about the contaminated patient?</vt:lpstr>
      <vt:lpstr>Radiological contamination</vt:lpstr>
      <vt:lpstr>“Dirty bomb”?</vt:lpstr>
      <vt:lpstr>Radioisotope explosions</vt:lpstr>
      <vt:lpstr>Radioisotope Explosion Patient Management </vt:lpstr>
      <vt:lpstr>Radioisotope Explosion Patient Management </vt:lpstr>
      <vt:lpstr>Contaminated Patient Management </vt:lpstr>
      <vt:lpstr>Patient Management </vt:lpstr>
      <vt:lpstr>Patient Management </vt:lpstr>
      <vt:lpstr>Patient Management </vt:lpstr>
      <vt:lpstr>Patient Management </vt:lpstr>
      <vt:lpstr>Patient Management </vt:lpstr>
      <vt:lpstr>What is the risk of cancer from radiation?</vt:lpstr>
      <vt:lpstr>Cancer risk from radiation</vt:lpstr>
      <vt:lpstr>Cancer risk from radiation</vt:lpstr>
      <vt:lpstr>What is the risk of cancer from a “dirty bomb” or industrial explosion?</vt:lpstr>
      <vt:lpstr>Conclusion</vt:lpstr>
      <vt:lpstr>Conclusion</vt:lpstr>
      <vt:lpstr>Questions?</vt:lpstr>
      <vt:lpstr>Chernobyl, Ukraine</vt:lpstr>
      <vt:lpstr>PowerPoint Presentation</vt:lpstr>
      <vt:lpstr>Alexander Litvinenko</vt:lpstr>
      <vt:lpstr>Depleted uranium</vt:lpstr>
    </vt:vector>
  </TitlesOfParts>
  <Company>Ʌꀀ쿘˿㲸뿿킠͚쿘Ʌ뿿킐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treatment of victims of radiological agents</dc:title>
  <dc:creator>Robert Hendrickson</dc:creator>
  <cp:lastModifiedBy>Rob Hendrickson</cp:lastModifiedBy>
  <cp:revision>63</cp:revision>
  <dcterms:created xsi:type="dcterms:W3CDTF">2004-04-11T17:02:32Z</dcterms:created>
  <dcterms:modified xsi:type="dcterms:W3CDTF">2015-09-14T01:19:52Z</dcterms:modified>
</cp:coreProperties>
</file>